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672" r:id="rId5"/>
  </p:sldMasterIdLst>
  <p:notesMasterIdLst>
    <p:notesMasterId r:id="rId7"/>
  </p:notesMasterIdLst>
  <p:handoutMasterIdLst>
    <p:handoutMasterId r:id="rId8"/>
  </p:handoutMasterIdLst>
  <p:sldIdLst>
    <p:sldId id="2444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342"/>
    <a:srgbClr val="C0F400"/>
    <a:srgbClr val="05EE55"/>
    <a:srgbClr val="038B30"/>
    <a:srgbClr val="05D74D"/>
    <a:srgbClr val="663300"/>
    <a:srgbClr val="04C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0B9B2C-C91A-C1C7-D83C-91FC0626181A}" v="4" dt="2019-09-03T10:46:40.842"/>
    <p1510:client id="{F557B87D-C63C-DCD2-3799-59C3C41A5530}" v="76" dt="2019-09-03T09:52:15.506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4265FD-4E3F-4008-BF0D-92438DDF38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11FABC-D2A4-4DDD-AE15-415703DDD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B9CF0-A540-4793-A5F3-F4917CFDDCB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BBAB0-AE2E-4EA6-BE3D-A8C4DA4007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D462F-4914-49FC-A851-7FFFE9D6E8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22B72-BD1C-4F41-B10E-CA0BEB179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0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03753-A5BE-4D79-AEA9-C0A65A6F8851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BE989-76B8-4F13-9267-01FDA45C4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3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9FB41AE7-07AD-43D7-9418-6D32BE5E31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2</a:t>
              </a:r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r>
                <a:rPr lang="en-US"/>
                <a:t>+</a:t>
              </a:r>
            </a:p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rgbClr val="2F334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768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+</a:t>
            </a:r>
          </a:p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+</a:t>
            </a:r>
          </a:p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+</a:t>
            </a:r>
          </a:p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7A78D63-E00C-4155-A5B2-B3431A09A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3395" y="1061132"/>
            <a:ext cx="3464721" cy="823912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b="1" dirty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 algn="ctr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12AF2780-75D3-4992-93BC-8EA50C648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394" y="2108201"/>
            <a:ext cx="3464721" cy="3684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EAAE1C5B-7233-4F49-895F-7566CEB6D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1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+</a:t>
            </a:r>
          </a:p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+</a:t>
            </a:r>
          </a:p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+</a:t>
            </a:r>
          </a:p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20B4D13-5F10-4886-AF0F-09B6ABB5C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431586"/>
            <a:ext cx="3467099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>
              <a:lnSpc>
                <a:spcPct val="15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5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5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5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50000"/>
              </a:lnSpc>
            </a:pPr>
            <a:r>
              <a:rPr lang="en-US"/>
              <a:t>Fifth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EE7BCAD4-8DB6-482F-8DC0-F6D653F92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3394" y="1431586"/>
            <a:ext cx="3467106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>
              <a:lnSpc>
                <a:spcPct val="15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5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5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5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50000"/>
              </a:lnSpc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098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15BFBAA-B5F1-4F95-8C05-5E30A7076BD7}"/>
              </a:ext>
            </a:extLst>
          </p:cNvPr>
          <p:cNvSpPr/>
          <p:nvPr userDrawn="1"/>
        </p:nvSpPr>
        <p:spPr>
          <a:xfrm>
            <a:off x="1159727" y="1224451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+</a:t>
            </a:r>
          </a:p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3E8482-B43D-4B69-8645-6B735F91B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478" y="587829"/>
            <a:ext cx="5326022" cy="527322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BC9CBF-CF7B-4E39-9FD1-961882EC596A}"/>
              </a:ext>
            </a:extLst>
          </p:cNvPr>
          <p:cNvSpPr/>
          <p:nvPr userDrawn="1"/>
        </p:nvSpPr>
        <p:spPr>
          <a:xfrm>
            <a:off x="657060" y="698704"/>
            <a:ext cx="4473025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A3D921-B9D5-42DC-9037-298968D94C95}"/>
              </a:ext>
            </a:extLst>
          </p:cNvPr>
          <p:cNvGrpSpPr/>
          <p:nvPr userDrawn="1"/>
        </p:nvGrpSpPr>
        <p:grpSpPr>
          <a:xfrm>
            <a:off x="657060" y="435124"/>
            <a:ext cx="5134751" cy="5965370"/>
            <a:chOff x="252031" y="391887"/>
            <a:chExt cx="7433283" cy="596537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A62F937-16D4-4A6C-B247-D0A62BC6560D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9335681-5A6F-48BE-8160-2000D0F242FB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546851"/>
            <a:ext cx="4101084" cy="33967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80457"/>
            <a:ext cx="4101084" cy="979308"/>
          </a:xfr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116E8B30-475D-4275-8DC2-14C98F2F9B76}"/>
              </a:ext>
            </a:extLst>
          </p:cNvPr>
          <p:cNvSpPr/>
          <p:nvPr userDrawn="1"/>
        </p:nvSpPr>
        <p:spPr>
          <a:xfrm>
            <a:off x="1159727" y="1191137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+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10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6B8E8FD-E25A-4462-9917-754D6C619C75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>
                <a:solidFill>
                  <a:srgbClr val="2F3342"/>
                </a:solidFill>
              </a:rPr>
              <a:pPr/>
              <a:t>‹#›</a:t>
            </a:fld>
            <a:endParaRPr lang="en-US">
              <a:solidFill>
                <a:srgbClr val="2F334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52D6C-9D51-45A1-A6B7-B21DC9A94A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11" name="Rectangle 10" descr="Open square accent block">
            <a:extLst>
              <a:ext uri="{FF2B5EF4-FFF2-40B4-BE49-F238E27FC236}">
                <a16:creationId xmlns:a16="http://schemas.microsoft.com/office/drawing/2014/main" id="{217FA8D4-1D05-4DF4-AA9D-364B6979733D}"/>
              </a:ext>
            </a:extLst>
          </p:cNvPr>
          <p:cNvSpPr/>
          <p:nvPr userDrawn="1"/>
        </p:nvSpPr>
        <p:spPr>
          <a:xfrm flipH="1">
            <a:off x="2685137" y="972457"/>
            <a:ext cx="9172647" cy="4843807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9B1017-F981-4D2D-A14B-A857FC304F54}"/>
              </a:ext>
            </a:extLst>
          </p:cNvPr>
          <p:cNvSpPr/>
          <p:nvPr userDrawn="1"/>
        </p:nvSpPr>
        <p:spPr>
          <a:xfrm flipH="1">
            <a:off x="333834" y="1547133"/>
            <a:ext cx="11026363" cy="4702292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+</a:t>
            </a:r>
          </a:p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D85E79-8DB4-4D93-979C-171105321B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4F1136-B1CD-4171-BB47-0281C1974B22}"/>
              </a:ext>
            </a:extLst>
          </p:cNvPr>
          <p:cNvSpPr/>
          <p:nvPr userDrawn="1"/>
        </p:nvSpPr>
        <p:spPr>
          <a:xfrm>
            <a:off x="471340" y="1189038"/>
            <a:ext cx="11149160" cy="4834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9ADD4C-B26C-41B3-B492-DC9D032AC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4313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4862A-62CA-4399-88B0-181961E0F691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>
                <a:solidFill>
                  <a:srgbClr val="2F3342"/>
                </a:solidFill>
              </a:rPr>
              <a:pPr/>
              <a:t>‹#›</a:t>
            </a:fld>
            <a:endParaRPr lang="en-US">
              <a:solidFill>
                <a:srgbClr val="2F3342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902D481-2888-4133-AD94-7700AA117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B113A8-E04C-44C2-962F-5FFA40FB78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03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76F3-DBD9-4C33-A286-791E656CF403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DE7B-CE29-4D15-AB3A-4ADF639A0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907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76F3-DBD9-4C33-A286-791E656CF403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DE7B-CE29-4D15-AB3A-4ADF639A0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000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76F3-DBD9-4C33-A286-791E656CF403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DE7B-CE29-4D15-AB3A-4ADF639A0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788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76F3-DBD9-4C33-A286-791E656CF403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DE7B-CE29-4D15-AB3A-4ADF639A0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718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76F3-DBD9-4C33-A286-791E656CF403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DE7B-CE29-4D15-AB3A-4ADF639A0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54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4919153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DCA22-1DF2-42CB-8741-F0CE575E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04" y="1676400"/>
            <a:ext cx="5196241" cy="3352800"/>
          </a:xfrm>
        </p:spPr>
        <p:txBody>
          <a:bodyPr>
            <a:normAutofit/>
          </a:bodyPr>
          <a:lstStyle>
            <a:lvl1pPr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D89F3-6B87-4C54-83B9-A6481CB4F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394" y="365125"/>
            <a:ext cx="4114801" cy="5811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79D679C-E90D-4916-BCE6-71C32B831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39938" y="1088572"/>
            <a:ext cx="4572000" cy="4572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07A3F-3DCD-44DD-AF42-32098DCC3A7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DB279-F403-4D2A-8D1B-FB3C81796B4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62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76F3-DBD9-4C33-A286-791E656CF403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DE7B-CE29-4D15-AB3A-4ADF639A0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838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76F3-DBD9-4C33-A286-791E656CF403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DE7B-CE29-4D15-AB3A-4ADF639A0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384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76F3-DBD9-4C33-A286-791E656CF403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DE7B-CE29-4D15-AB3A-4ADF639A0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890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76F3-DBD9-4C33-A286-791E656CF403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DE7B-CE29-4D15-AB3A-4ADF639A0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963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76F3-DBD9-4C33-A286-791E656CF403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DE7B-CE29-4D15-AB3A-4ADF639A0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46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76F3-DBD9-4C33-A286-791E656CF403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DE7B-CE29-4D15-AB3A-4ADF639A0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70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2473325"/>
            <a:ext cx="5283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556000" y="5080000"/>
            <a:ext cx="5397500" cy="1651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7442200" y="677069"/>
            <a:ext cx="1092200" cy="11557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7442200" y="4013200"/>
            <a:ext cx="1397000" cy="939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34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D24A36-5F75-40A5-8DA4-0364F4492F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882900" y="5245100"/>
            <a:ext cx="6896100" cy="13843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143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B599FEC8-12D0-4EB5-8573-C891D56C84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2</a:t>
              </a:r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r>
                <a:rPr lang="en-US"/>
                <a:t>+</a:t>
              </a:r>
            </a:p>
            <a:p>
              <a:pPr algn="ctr"/>
              <a:endParaRPr lang="en-US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2</a:t>
              </a:r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r>
                <a:rPr lang="en-US"/>
                <a:t>+</a:t>
              </a:r>
            </a:p>
            <a:p>
              <a:pPr algn="ctr"/>
              <a:endParaRPr lang="en-US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4491700-C4EB-4143-ACD3-DE153BF9DD9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06094" y="4127455"/>
            <a:ext cx="4351910" cy="296437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1BF64E-D1E6-463D-B3F0-1491C107C8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49EC66-F633-4F8B-BA43-E48843E5AD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995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+</a:t>
            </a:r>
          </a:p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67F380C-58A9-4490-AC57-579A90290F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153400" y="1061132"/>
            <a:ext cx="3464717" cy="823912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A285A94-0E4E-47DC-8E61-41F684F3700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+</a:t>
            </a:r>
          </a:p>
          <a:p>
            <a:pPr algn="ctr"/>
            <a:endParaRPr lang="en-US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354FBDC8-CD65-4972-A821-C25297B1A8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59082" y="489291"/>
            <a:ext cx="2873833" cy="592092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0FCBE5-63C0-4DC7-8687-C2C76ABBDD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240C4-B3CD-49AA-8C48-9FE7AA1FE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 hidden="1">
            <a:extLst>
              <a:ext uri="{FF2B5EF4-FFF2-40B4-BE49-F238E27FC236}">
                <a16:creationId xmlns:a16="http://schemas.microsoft.com/office/drawing/2014/main" id="{A43A44DE-9B7B-49B8-AE13-95164A3FA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605998" cy="11887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074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E90E16-AEC5-4F82-85B0-DDEA26AA9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27370" y="0"/>
            <a:ext cx="546462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D40C7A-92CE-46D6-B056-C75D73663328}"/>
              </a:ext>
            </a:extLst>
          </p:cNvPr>
          <p:cNvSpPr/>
          <p:nvPr userDrawn="1"/>
        </p:nvSpPr>
        <p:spPr>
          <a:xfrm>
            <a:off x="609600" y="391887"/>
            <a:ext cx="7075714" cy="5878284"/>
          </a:xfrm>
          <a:prstGeom prst="rect">
            <a:avLst/>
          </a:prstGeom>
          <a:noFill/>
          <a:ln w="1270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1A2116-206B-49CD-9ECC-078E4F72904C}"/>
              </a:ext>
            </a:extLst>
          </p:cNvPr>
          <p:cNvSpPr/>
          <p:nvPr userDrawn="1"/>
        </p:nvSpPr>
        <p:spPr>
          <a:xfrm>
            <a:off x="979713" y="1181214"/>
            <a:ext cx="6117771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+</a:t>
            </a:r>
          </a:p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9E75A6-06C5-49D0-9164-3098CE0E53D8}"/>
              </a:ext>
            </a:extLst>
          </p:cNvPr>
          <p:cNvSpPr/>
          <p:nvPr userDrawn="1"/>
        </p:nvSpPr>
        <p:spPr>
          <a:xfrm>
            <a:off x="957943" y="655467"/>
            <a:ext cx="5769428" cy="570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1480457"/>
            <a:ext cx="5138057" cy="587876"/>
          </a:xfrm>
        </p:spPr>
        <p:txBody>
          <a:bodyPr anchor="b"/>
          <a:lstStyle>
            <a:lvl1pPr>
              <a:defRPr sz="3200" b="1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943" y="2546851"/>
            <a:ext cx="5138057" cy="33967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rgbClr val="2F334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9EF0584-D46D-4C21-99D2-074ADF23E01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79714" y="2095547"/>
            <a:ext cx="4958100" cy="365125"/>
          </a:xfrm>
        </p:spPr>
        <p:txBody>
          <a:bodyPr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AFC205-B079-430E-B82F-CBF6F56DE09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82B84E2-AAE4-4BC1-8C01-AF4ABADD6ED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5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E9CCD-6BB8-4209-A6BA-85186795608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00191" y="470641"/>
            <a:ext cx="5220309" cy="59167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8CB484-5390-4B2F-9BFB-D0733BEE88A5}"/>
              </a:ext>
            </a:extLst>
          </p:cNvPr>
          <p:cNvGrpSpPr/>
          <p:nvPr userDrawn="1"/>
        </p:nvGrpSpPr>
        <p:grpSpPr>
          <a:xfrm>
            <a:off x="657060" y="435124"/>
            <a:ext cx="5134751" cy="6215741"/>
            <a:chOff x="252031" y="391887"/>
            <a:chExt cx="7433283" cy="6215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2</a:t>
              </a:r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r>
                <a:rPr lang="en-US"/>
                <a:t>+</a:t>
              </a:r>
            </a:p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167" y="1099002"/>
            <a:ext cx="4226024" cy="573989"/>
          </a:xfrm>
        </p:spPr>
        <p:txBody>
          <a:bodyPr lIns="0" rIns="0">
            <a:noAutofit/>
          </a:bodyPr>
          <a:lstStyle>
            <a:lvl1pPr>
              <a:defRPr sz="3200" b="1" spc="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67" y="2145234"/>
            <a:ext cx="4226024" cy="3857329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1804" y="1737564"/>
            <a:ext cx="4197802" cy="407670"/>
          </a:xfrm>
        </p:spPr>
        <p:txBody>
          <a:bodyPr lIns="0" rIns="0"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066D4-321A-48BF-84C2-18FC1D7184A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DB4336-A0EC-4019-904C-1124053587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89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2</a:t>
              </a:r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r>
                <a:rPr lang="en-US"/>
                <a:t>+</a:t>
              </a:r>
            </a:p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4612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2</a:t>
              </a:r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r>
                <a:rPr lang="en-US"/>
                <a:t>+</a:t>
              </a:r>
            </a:p>
            <a:p>
              <a:pPr algn="ctr"/>
              <a:endParaRPr lang="en-US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2</a:t>
              </a:r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r>
                <a:rPr lang="en-US"/>
                <a:t>+</a:t>
              </a:r>
            </a:p>
            <a:p>
              <a:pPr algn="ctr"/>
              <a:endParaRPr lang="en-US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F17219-39C2-44C1-BFC9-BA0D7ACD7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87118E-1B0A-407B-BDCE-B343BC9F92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EC8E835-7291-427D-948E-B544E36AD1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06094" y="4127455"/>
            <a:ext cx="4351911" cy="29643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cap="all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 algn="ctr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372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C39E4676-2097-45B1-B554-0DFE67952792}"/>
              </a:ext>
            </a:extLst>
          </p:cNvPr>
          <p:cNvSpPr/>
          <p:nvPr userDrawn="1"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7C465-B000-4905-9328-DBAB7930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F3059-D5B9-418C-A60B-C3C8E261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884" y="1188720"/>
            <a:ext cx="11024616" cy="498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7F727-48BD-4EB4-B57F-5AC03BEB1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9B3254E-B445-46A8-8E69-B2596E25A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7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3" r:id="rId5"/>
    <p:sldLayoutId id="2147483657" r:id="rId6"/>
    <p:sldLayoutId id="2147483663" r:id="rId7"/>
    <p:sldLayoutId id="2147483670" r:id="rId8"/>
    <p:sldLayoutId id="2147483669" r:id="rId9"/>
    <p:sldLayoutId id="2147483667" r:id="rId10"/>
    <p:sldLayoutId id="2147483668" r:id="rId11"/>
    <p:sldLayoutId id="2147483666" r:id="rId12"/>
    <p:sldLayoutId id="2147483671" r:id="rId13"/>
    <p:sldLayoutId id="2147483655" r:id="rId14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3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3700" y="3006725"/>
            <a:ext cx="5283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976F3-DBD9-4C33-A286-791E656CF403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ADE7B-CE29-4D15-AB3A-4ADF639A0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96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3"/>
          <a:stretch/>
        </p:blipFill>
        <p:spPr>
          <a:xfrm>
            <a:off x="-50637" y="-27189"/>
            <a:ext cx="12273993" cy="688518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019950" y="72993"/>
            <a:ext cx="3160673" cy="674030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u="sng" dirty="0" smtClean="0"/>
              <a:t>Key Vocabulary </a:t>
            </a:r>
          </a:p>
          <a:p>
            <a:pPr>
              <a:lnSpc>
                <a:spcPct val="90000"/>
              </a:lnSpc>
            </a:pPr>
            <a:endParaRPr lang="en-GB" sz="2400" u="sng" dirty="0"/>
          </a:p>
          <a:p>
            <a:pPr>
              <a:lnSpc>
                <a:spcPct val="90000"/>
              </a:lnSpc>
            </a:pPr>
            <a:endParaRPr lang="en-GB" sz="2400" u="sng" dirty="0" smtClean="0"/>
          </a:p>
          <a:p>
            <a:pPr>
              <a:lnSpc>
                <a:spcPct val="90000"/>
              </a:lnSpc>
            </a:pPr>
            <a:endParaRPr lang="en-GB" sz="2400" u="sng" dirty="0"/>
          </a:p>
          <a:p>
            <a:pPr>
              <a:lnSpc>
                <a:spcPct val="90000"/>
              </a:lnSpc>
            </a:pPr>
            <a:endParaRPr lang="en-GB" sz="2400" u="sng" dirty="0" smtClean="0"/>
          </a:p>
          <a:p>
            <a:pPr>
              <a:lnSpc>
                <a:spcPct val="90000"/>
              </a:lnSpc>
            </a:pPr>
            <a:endParaRPr lang="en-GB" sz="2400" u="sng" dirty="0" smtClean="0"/>
          </a:p>
          <a:p>
            <a:pPr>
              <a:lnSpc>
                <a:spcPct val="90000"/>
              </a:lnSpc>
            </a:pPr>
            <a:endParaRPr lang="en-GB" sz="2400" u="sng" dirty="0" smtClean="0"/>
          </a:p>
          <a:p>
            <a:pPr>
              <a:lnSpc>
                <a:spcPct val="90000"/>
              </a:lnSpc>
            </a:pPr>
            <a:endParaRPr lang="en-GB" sz="2400" u="sng" dirty="0" smtClean="0"/>
          </a:p>
          <a:p>
            <a:pPr>
              <a:lnSpc>
                <a:spcPct val="90000"/>
              </a:lnSpc>
            </a:pPr>
            <a:endParaRPr lang="en-GB" sz="2400" u="sng" dirty="0" smtClean="0"/>
          </a:p>
          <a:p>
            <a:pPr>
              <a:lnSpc>
                <a:spcPct val="90000"/>
              </a:lnSpc>
            </a:pPr>
            <a:endParaRPr lang="en-GB" sz="2400" u="sng" dirty="0" smtClean="0"/>
          </a:p>
          <a:p>
            <a:pPr>
              <a:lnSpc>
                <a:spcPct val="90000"/>
              </a:lnSpc>
            </a:pPr>
            <a:endParaRPr lang="en-GB" sz="2400" u="sng" dirty="0" smtClean="0"/>
          </a:p>
          <a:p>
            <a:pPr>
              <a:lnSpc>
                <a:spcPct val="90000"/>
              </a:lnSpc>
            </a:pPr>
            <a:endParaRPr lang="en-GB" sz="2400" u="sng" dirty="0" smtClean="0"/>
          </a:p>
          <a:p>
            <a:pPr>
              <a:lnSpc>
                <a:spcPct val="90000"/>
              </a:lnSpc>
            </a:pPr>
            <a:endParaRPr lang="en-GB" sz="2400" u="sng" dirty="0" smtClean="0"/>
          </a:p>
          <a:p>
            <a:pPr>
              <a:lnSpc>
                <a:spcPct val="90000"/>
              </a:lnSpc>
            </a:pPr>
            <a:endParaRPr lang="en-GB" sz="2400" u="sng" dirty="0" smtClean="0"/>
          </a:p>
          <a:p>
            <a:pPr>
              <a:lnSpc>
                <a:spcPct val="90000"/>
              </a:lnSpc>
            </a:pPr>
            <a:endParaRPr lang="en-GB" sz="2400" u="sng" dirty="0" smtClean="0"/>
          </a:p>
          <a:p>
            <a:pPr>
              <a:lnSpc>
                <a:spcPct val="90000"/>
              </a:lnSpc>
            </a:pPr>
            <a:endParaRPr lang="en-GB" sz="2400" u="sng" dirty="0" smtClean="0"/>
          </a:p>
          <a:p>
            <a:pPr>
              <a:lnSpc>
                <a:spcPct val="90000"/>
              </a:lnSpc>
            </a:pPr>
            <a:endParaRPr lang="en-GB" sz="2400" u="sng" dirty="0" smtClean="0"/>
          </a:p>
          <a:p>
            <a:pPr>
              <a:lnSpc>
                <a:spcPct val="90000"/>
              </a:lnSpc>
            </a:pPr>
            <a:endParaRPr lang="en-GB" sz="2400" u="sng" dirty="0" smtClean="0"/>
          </a:p>
          <a:p>
            <a:pPr>
              <a:lnSpc>
                <a:spcPct val="90000"/>
              </a:lnSpc>
            </a:pPr>
            <a:endParaRPr lang="en-GB" sz="2400" u="sng" dirty="0" smtClean="0"/>
          </a:p>
          <a:p>
            <a:pPr>
              <a:lnSpc>
                <a:spcPct val="90000"/>
              </a:lnSpc>
            </a:pPr>
            <a:endParaRPr lang="en-GB" sz="2400" u="sng" dirty="0"/>
          </a:p>
        </p:txBody>
      </p:sp>
      <p:sp>
        <p:nvSpPr>
          <p:cNvPr id="36" name="TextBox 35"/>
          <p:cNvSpPr txBox="1"/>
          <p:nvPr/>
        </p:nvSpPr>
        <p:spPr>
          <a:xfrm>
            <a:off x="3115558" y="123403"/>
            <a:ext cx="4652066" cy="100642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GB" u="sng" dirty="0"/>
              <a:t>Text:</a:t>
            </a:r>
            <a:r>
              <a:rPr lang="en-GB" u="sng" dirty="0">
                <a:ea typeface="+mn-lt"/>
                <a:cs typeface="+mn-lt"/>
              </a:rPr>
              <a:t> </a:t>
            </a:r>
            <a:r>
              <a:rPr lang="en-GB" u="sng" dirty="0" smtClean="0">
                <a:ea typeface="+mn-lt"/>
                <a:cs typeface="+mn-lt"/>
              </a:rPr>
              <a:t>Percy Jackson and the Lightning Thief</a:t>
            </a:r>
          </a:p>
          <a:p>
            <a:pPr>
              <a:lnSpc>
                <a:spcPct val="90000"/>
              </a:lnSpc>
            </a:pPr>
            <a:r>
              <a:rPr lang="en-GB" sz="1600" dirty="0" smtClean="0">
                <a:ea typeface="+mn-lt"/>
                <a:cs typeface="+mn-lt"/>
              </a:rPr>
              <a:t>A superb novel by Rick Riordan which combines modern society with Greek myth, teaching historical understanding within an action packed adventure.</a:t>
            </a:r>
            <a:endParaRPr lang="en-GB" sz="1600" dirty="0">
              <a:cs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768" y="120241"/>
            <a:ext cx="2954994" cy="397031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GB" sz="2800" u="sng" dirty="0" smtClean="0"/>
              <a:t>Key Knowledge</a:t>
            </a:r>
            <a:endParaRPr lang="en-GB" sz="2800" u="sng" dirty="0"/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Know </a:t>
            </a:r>
            <a:r>
              <a:rPr lang="en-GB" sz="1400" dirty="0"/>
              <a:t>key dates, characters and events of </a:t>
            </a:r>
            <a:r>
              <a:rPr lang="en-GB" sz="1400" dirty="0" smtClean="0"/>
              <a:t>the Ancient Greeks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Link </a:t>
            </a:r>
            <a:r>
              <a:rPr lang="en-GB" sz="1400" dirty="0"/>
              <a:t>sources and work out how conclusions were arrived at </a:t>
            </a:r>
            <a:endParaRPr lang="en-GB" sz="1400" dirty="0" smtClean="0"/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Find out about the beliefs, behaviours and characteristics of people, recognising that not everyone shares the same views and feelings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Write another explanation of a past event in terms of cause and effect, using evidence to support and illustrate their explanation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Consider the ways of checking the accuracy of interpretations, fact or fiction and opinion</a:t>
            </a:r>
            <a:endParaRPr lang="en-GB" sz="1400" dirty="0"/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Confidently </a:t>
            </a:r>
            <a:r>
              <a:rPr lang="en-GB" sz="1400" dirty="0"/>
              <a:t>use the library and internet for research </a:t>
            </a:r>
            <a:endParaRPr lang="en-GB" sz="1400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70768" y="4094349"/>
            <a:ext cx="2884816" cy="71711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b="1" u="sng" dirty="0">
                <a:latin typeface="Arial"/>
                <a:cs typeface="Arial"/>
              </a:rPr>
              <a:t>Experiences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ea typeface="+mn-lt"/>
                <a:cs typeface="+mn-lt"/>
              </a:rPr>
              <a:t>Greek Theatre group visit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ea typeface="+mn-lt"/>
                <a:cs typeface="+mn-lt"/>
              </a:rPr>
              <a:t>Ancient Greece Day</a:t>
            </a:r>
            <a:endParaRPr lang="en-GB" sz="1400" dirty="0">
              <a:cs typeface="Arial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627494"/>
              </p:ext>
            </p:extLst>
          </p:nvPr>
        </p:nvGraphicFramePr>
        <p:xfrm>
          <a:off x="9099533" y="449351"/>
          <a:ext cx="3002955" cy="613683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859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7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Empire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group of countries ruled by a single person or sovereign state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Conquest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act of conquering or ‘taking control’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Citizen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native or naturalized</a:t>
                      </a: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member of a state or  nation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Legacy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Something handed down to a successor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2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City state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state consisting of a sovereign city and its dependencies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6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smtClean="0">
                          <a:effectLst/>
                        </a:rPr>
                        <a:t>Religion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Belief in or worship of a supernatural power considered to be divine or to have control over human destiny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8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Myth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story about superhuman beings of an earlier age, usually of how natural phenomena</a:t>
                      </a: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 social customs came into existence.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5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Oligarchy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type of government</a:t>
                      </a: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where power is held by a few people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7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Acropolis</a:t>
                      </a: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citadel or fortified part</a:t>
                      </a: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an ancient Greek City, usually built on a hill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73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Democracy</a:t>
                      </a:r>
                    </a:p>
                  </a:txBody>
                  <a:tcPr marL="60753" marR="60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system of government where citizens choose leaders or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make important decisions using a voting system.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25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Trireme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Ancient Greek ship with three tiers</a:t>
                      </a: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oars on each side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2" name="Flowchart: Process 41"/>
          <p:cNvSpPr/>
          <p:nvPr/>
        </p:nvSpPr>
        <p:spPr>
          <a:xfrm>
            <a:off x="400007" y="5571141"/>
            <a:ext cx="8541808" cy="419911"/>
          </a:xfrm>
          <a:prstGeom prst="flowChart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2000 BCE                     900BCE                             500 BCE               336BC                        146 BCE                  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2052" y="4810181"/>
            <a:ext cx="2227283" cy="473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7400367" y="4872736"/>
            <a:ext cx="154144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c.147-146 Romans conquer Greece and Macedonia</a:t>
            </a:r>
            <a:endParaRPr lang="en-GB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1841303" y="6082903"/>
            <a:ext cx="2121097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C.900-700BC Greek Civilisation grows strong again after two centuries of decline</a:t>
            </a:r>
            <a:endParaRPr lang="en-GB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47262" y="4872736"/>
            <a:ext cx="242215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c.490 (Thermopylae) and c.480 (Marathon) are major battles in the Greece-Persian (now Iran) war</a:t>
            </a:r>
            <a:endParaRPr lang="en-GB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6672971" y="6079562"/>
            <a:ext cx="2146813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c.336-323BC Alexander the Great of Macedonia and Greece conquers a vast empire</a:t>
            </a:r>
            <a:endParaRPr lang="en-GB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4276095" y="3606445"/>
            <a:ext cx="4675059" cy="107567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t">
            <a:spAutoFit/>
          </a:bodyPr>
          <a:lstStyle/>
          <a:p>
            <a:pPr algn="ctr"/>
            <a:r>
              <a:rPr lang="en-GB" dirty="0" smtClean="0"/>
              <a:t>Year </a:t>
            </a:r>
            <a:r>
              <a:rPr lang="en-GB" dirty="0"/>
              <a:t>6 </a:t>
            </a:r>
            <a:r>
              <a:rPr lang="en-GB" dirty="0" smtClean="0"/>
              <a:t>Spring Term</a:t>
            </a:r>
            <a:r>
              <a:rPr lang="en-GB" dirty="0"/>
              <a:t/>
            </a:r>
            <a:br>
              <a:rPr lang="en-GB" dirty="0"/>
            </a:br>
            <a:r>
              <a:rPr lang="en-GB" i="1" dirty="0"/>
              <a:t>Big Q</a:t>
            </a:r>
            <a:r>
              <a:rPr lang="en-GB" i="1" dirty="0" smtClean="0"/>
              <a:t>: How </a:t>
            </a:r>
            <a:r>
              <a:rPr lang="en-GB" i="1" dirty="0"/>
              <a:t>have the </a:t>
            </a:r>
            <a:r>
              <a:rPr lang="en-GB" i="1" dirty="0" smtClean="0"/>
              <a:t>Ancient Greeks </a:t>
            </a:r>
            <a:r>
              <a:rPr lang="en-GB" i="1" dirty="0"/>
              <a:t>influenced our lives today? </a:t>
            </a:r>
            <a:endParaRPr lang="en-GB" sz="1000" b="1" i="1" dirty="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en-GB" sz="1100" b="1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8171" t="17098" r="9888" b="24365"/>
          <a:stretch/>
        </p:blipFill>
        <p:spPr>
          <a:xfrm>
            <a:off x="7872506" y="76365"/>
            <a:ext cx="1059696" cy="1105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2" t="16041" r="10065" b="19767"/>
          <a:stretch/>
        </p:blipFill>
        <p:spPr>
          <a:xfrm>
            <a:off x="3113510" y="3573556"/>
            <a:ext cx="1034900" cy="808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63022" t="28049" r="4403" b="39298"/>
          <a:stretch/>
        </p:blipFill>
        <p:spPr>
          <a:xfrm>
            <a:off x="3113510" y="1233795"/>
            <a:ext cx="5863709" cy="224817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94291" y="6079562"/>
            <a:ext cx="231916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c.500-430BC Athens leads Greece, creates amazing art, has democratic government</a:t>
            </a:r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6669" y="4991014"/>
            <a:ext cx="1836859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c.776BC Traditional date of first Olympic Games</a:t>
            </a:r>
            <a:endParaRPr lang="en-GB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173087" y="6113586"/>
            <a:ext cx="1436325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c.1250BC Traditional date of the Trojan War</a:t>
            </a:r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81993" y="4872735"/>
            <a:ext cx="2362671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Minoan (c.2000-1450) and Mycenean (c.1600-1100) civilisations develop Greek culture</a:t>
            </a:r>
            <a:endParaRPr lang="en-GB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35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F400"/>
      </a:accent1>
      <a:accent2>
        <a:srgbClr val="05D74D"/>
      </a:accent2>
      <a:accent3>
        <a:srgbClr val="2F3342"/>
      </a:accent3>
      <a:accent4>
        <a:srgbClr val="038B30"/>
      </a:accent4>
      <a:accent5>
        <a:srgbClr val="05EE55"/>
      </a:accent5>
      <a:accent6>
        <a:srgbClr val="70AD47"/>
      </a:accent6>
      <a:hlink>
        <a:srgbClr val="05D74D"/>
      </a:hlink>
      <a:folHlink>
        <a:srgbClr val="C0F400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6051434_Light modernist presentation_RVA_v3.potx" id="{1300540C-5346-469F-AA5C-717C09787E7E}" vid="{ADCE5FDD-C8BF-4BDC-86F8-B24C14EB90C7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752F3868158340A4A650579CC95F03" ma:contentTypeVersion="15" ma:contentTypeDescription="Create a new document." ma:contentTypeScope="" ma:versionID="c235c50704e499b17f968f35f3b00ee9">
  <xsd:schema xmlns:xsd="http://www.w3.org/2001/XMLSchema" xmlns:xs="http://www.w3.org/2001/XMLSchema" xmlns:p="http://schemas.microsoft.com/office/2006/metadata/properties" xmlns:ns2="98d1e275-d9e3-4934-9494-a1ab54993a3b" xmlns:ns3="be60f4af-845d-463f-805b-a473dd3b8ccc" targetNamespace="http://schemas.microsoft.com/office/2006/metadata/properties" ma:root="true" ma:fieldsID="a475aefe300ddc3769fa87ce92b538b6" ns2:_="" ns3:_="">
    <xsd:import namespace="98d1e275-d9e3-4934-9494-a1ab54993a3b"/>
    <xsd:import namespace="be60f4af-845d-463f-805b-a473dd3b8cc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d1e275-d9e3-4934-9494-a1ab54993a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60f4af-845d-463f-805b-a473dd3b8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19B998-C0F0-415C-AF4D-F10DCCD30A25}">
  <ds:schemaRefs>
    <ds:schemaRef ds:uri="http://purl.org/dc/terms/"/>
    <ds:schemaRef ds:uri="http://schemas.openxmlformats.org/package/2006/metadata/core-properties"/>
    <ds:schemaRef ds:uri="98d1e275-d9e3-4934-9494-a1ab54993a3b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be60f4af-845d-463f-805b-a473dd3b8ccc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27BEDAB-01B4-4BD0-9390-31AD928007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4F8483-018B-4132-8FAB-840E939770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d1e275-d9e3-4934-9494-a1ab54993a3b"/>
    <ds:schemaRef ds:uri="be60f4af-845d-463f-805b-a473dd3b8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Light modernist presentation</Template>
  <TotalTime>0</TotalTime>
  <Words>406</Words>
  <Application>Microsoft Office PowerPoint</Application>
  <PresentationFormat>Widescreen</PresentationFormat>
  <Paragraphs>62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</cp:revision>
  <dcterms:created xsi:type="dcterms:W3CDTF">2019-07-21T18:54:59Z</dcterms:created>
  <dcterms:modified xsi:type="dcterms:W3CDTF">2023-02-20T15:12:20Z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0x01010042752F3868158340A4A650579CC95F03</vt:lpwstr>
  </property>
</Properties>
</file>