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3" autoAdjust="0"/>
    <p:restoredTop sz="95332" autoAdjust="0"/>
  </p:normalViewPr>
  <p:slideViewPr>
    <p:cSldViewPr snapToGrid="0">
      <p:cViewPr varScale="1">
        <p:scale>
          <a:sx n="115" d="100"/>
          <a:sy n="115" d="100"/>
        </p:scale>
        <p:origin x="25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3DBB6-37D9-468C-827B-71DBBE6FFD9E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1518C-EC7C-42B3-8344-838480F66C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5951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3DBB6-37D9-468C-827B-71DBBE6FFD9E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1518C-EC7C-42B3-8344-838480F66C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6000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3DBB6-37D9-468C-827B-71DBBE6FFD9E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1518C-EC7C-42B3-8344-838480F66C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569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3DBB6-37D9-468C-827B-71DBBE6FFD9E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1518C-EC7C-42B3-8344-838480F66C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4471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3DBB6-37D9-468C-827B-71DBBE6FFD9E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1518C-EC7C-42B3-8344-838480F66C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8945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3DBB6-37D9-468C-827B-71DBBE6FFD9E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1518C-EC7C-42B3-8344-838480F66C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5163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3DBB6-37D9-468C-827B-71DBBE6FFD9E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1518C-EC7C-42B3-8344-838480F66C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5620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3DBB6-37D9-468C-827B-71DBBE6FFD9E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1518C-EC7C-42B3-8344-838480F66C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0003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3DBB6-37D9-468C-827B-71DBBE6FFD9E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1518C-EC7C-42B3-8344-838480F66C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542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3DBB6-37D9-468C-827B-71DBBE6FFD9E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1518C-EC7C-42B3-8344-838480F66C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5646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3DBB6-37D9-468C-827B-71DBBE6FFD9E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1518C-EC7C-42B3-8344-838480F66C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7323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3DBB6-37D9-468C-827B-71DBBE6FFD9E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1518C-EC7C-42B3-8344-838480F66C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7138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088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77421" y="84669"/>
            <a:ext cx="3208036" cy="663181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4042832" y="3489382"/>
            <a:ext cx="3958168" cy="153981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u="sng" dirty="0">
                <a:solidFill>
                  <a:schemeClr val="tx1"/>
                </a:solidFill>
              </a:rPr>
              <a:t>YEAR 4</a:t>
            </a:r>
          </a:p>
          <a:p>
            <a:pPr algn="ctr"/>
            <a:r>
              <a:rPr lang="en-GB" sz="2400" b="1" dirty="0">
                <a:solidFill>
                  <a:schemeClr val="tx1"/>
                </a:solidFill>
              </a:rPr>
              <a:t>BIG Q: WHERE DOES OUR WASTE GO?</a:t>
            </a:r>
          </a:p>
        </p:txBody>
      </p:sp>
      <p:sp>
        <p:nvSpPr>
          <p:cNvPr id="7" name="Rectangle 6"/>
          <p:cNvSpPr/>
          <p:nvPr/>
        </p:nvSpPr>
        <p:spPr>
          <a:xfrm>
            <a:off x="3788832" y="84668"/>
            <a:ext cx="4046714" cy="330464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b="1" u="sng" dirty="0"/>
          </a:p>
          <a:p>
            <a:pPr algn="ctr"/>
            <a:endParaRPr lang="en-GB" sz="1200" b="1" u="sng" dirty="0"/>
          </a:p>
          <a:p>
            <a:pPr algn="ctr"/>
            <a:r>
              <a:rPr lang="en-GB" sz="1200" b="1" u="sng" dirty="0"/>
              <a:t>Texts:</a:t>
            </a:r>
          </a:p>
          <a:p>
            <a:pPr algn="ctr"/>
            <a:r>
              <a:rPr lang="en-GB" sz="1200" b="1" dirty="0"/>
              <a:t>Rubbish Town Hero</a:t>
            </a:r>
          </a:p>
          <a:p>
            <a:pPr algn="ctr"/>
            <a:r>
              <a:rPr lang="en-GB" sz="1200" dirty="0"/>
              <a:t>Chipo and his little sister Gentle live on Papa Fudu's dumpsite in Rubbish Town, searching for valuable things amongst the rubbish to try to stay alive. Life isn't easy - luckily, Chipo has spirit, courage and lots of imagination! And now, he has a plan...</a:t>
            </a:r>
            <a:br>
              <a:rPr lang="en-GB" sz="1200" dirty="0"/>
            </a:br>
            <a:r>
              <a:rPr lang="en-GB" sz="1200" dirty="0"/>
              <a:t/>
            </a:r>
            <a:br>
              <a:rPr lang="en-GB" sz="1200" dirty="0"/>
            </a:br>
            <a:r>
              <a:rPr lang="en-GB" sz="1200" dirty="0"/>
              <a:t>But when Chipo and Gentle are caught with something precious that Papa Fudu wants for himself, they have to think quick, move fast. Suddenly they're on the run...</a:t>
            </a:r>
          </a:p>
          <a:p>
            <a:pPr algn="ctr"/>
            <a:endParaRPr lang="en-GB" sz="1200" dirty="0"/>
          </a:p>
          <a:p>
            <a:pPr algn="ctr"/>
            <a:endParaRPr lang="en-GB" sz="1200" dirty="0"/>
          </a:p>
          <a:p>
            <a:pPr algn="ctr"/>
            <a:r>
              <a:rPr lang="en-GB" sz="1200" b="1" dirty="0"/>
              <a:t>One Plastic Bag</a:t>
            </a:r>
          </a:p>
          <a:p>
            <a:pPr algn="ctr"/>
            <a:r>
              <a:rPr lang="en-GB" sz="1100" dirty="0"/>
              <a:t>The inspiring true story of how one African woman began a movement to recycle the plastic bags that were polluting her community.</a:t>
            </a:r>
          </a:p>
          <a:p>
            <a:pPr algn="ctr"/>
            <a:endParaRPr lang="en-GB" sz="1200" dirty="0"/>
          </a:p>
          <a:p>
            <a:pPr algn="ctr"/>
            <a:endParaRPr lang="en-GB" sz="1200" dirty="0"/>
          </a:p>
          <a:p>
            <a:pPr algn="ctr"/>
            <a:endParaRPr lang="en-GB" sz="1200" dirty="0"/>
          </a:p>
        </p:txBody>
      </p:sp>
      <p:sp>
        <p:nvSpPr>
          <p:cNvPr id="8" name="Rectangle 7"/>
          <p:cNvSpPr/>
          <p:nvPr/>
        </p:nvSpPr>
        <p:spPr>
          <a:xfrm>
            <a:off x="4320115" y="5553192"/>
            <a:ext cx="3310467" cy="70485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u="sng" dirty="0">
                <a:solidFill>
                  <a:schemeClr val="tx1"/>
                </a:solidFill>
              </a:rPr>
              <a:t>Experiences:</a:t>
            </a:r>
          </a:p>
          <a:p>
            <a:pPr algn="ctr"/>
            <a:r>
              <a:rPr lang="en-GB" dirty="0" smtClean="0">
                <a:solidFill>
                  <a:schemeClr val="tx1"/>
                </a:solidFill>
              </a:rPr>
              <a:t>Materials Recovery Factory visit</a:t>
            </a:r>
            <a:endParaRPr lang="en-GB" dirty="0">
              <a:solidFill>
                <a:schemeClr val="tx1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9424175"/>
              </p:ext>
            </p:extLst>
          </p:nvPr>
        </p:nvGraphicFramePr>
        <p:xfrm>
          <a:off x="8965644" y="229809"/>
          <a:ext cx="3162654" cy="646204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81327">
                  <a:extLst>
                    <a:ext uri="{9D8B030D-6E8A-4147-A177-3AD203B41FA5}">
                      <a16:colId xmlns:a16="http://schemas.microsoft.com/office/drawing/2014/main" val="1224322094"/>
                    </a:ext>
                  </a:extLst>
                </a:gridCol>
                <a:gridCol w="1581327">
                  <a:extLst>
                    <a:ext uri="{9D8B030D-6E8A-4147-A177-3AD203B41FA5}">
                      <a16:colId xmlns:a16="http://schemas.microsoft.com/office/drawing/2014/main" val="2067082834"/>
                    </a:ext>
                  </a:extLst>
                </a:gridCol>
              </a:tblGrid>
              <a:tr h="757136">
                <a:tc gridSpan="2">
                  <a:txBody>
                    <a:bodyPr/>
                    <a:lstStyle/>
                    <a:p>
                      <a:r>
                        <a:rPr lang="en-GB" sz="1600" smtClean="0"/>
                        <a:t>Key</a:t>
                      </a:r>
                      <a:r>
                        <a:rPr lang="en-GB" sz="1600" baseline="0" smtClean="0"/>
                        <a:t> Vocabulary </a:t>
                      </a:r>
                      <a:endParaRPr lang="en-GB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767256"/>
                  </a:ext>
                </a:extLst>
              </a:tr>
              <a:tr h="976734">
                <a:tc>
                  <a:txBody>
                    <a:bodyPr/>
                    <a:lstStyle/>
                    <a:p>
                      <a:r>
                        <a:rPr lang="en-GB" sz="1400" dirty="0"/>
                        <a:t>Landfill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Waste</a:t>
                      </a:r>
                      <a:r>
                        <a:rPr lang="en-GB" sz="1200" baseline="0" dirty="0"/>
                        <a:t> is dumped into a large hole in the ground. When it’s full, it is covered to blend in with the landscape.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205966"/>
                  </a:ext>
                </a:extLst>
              </a:tr>
              <a:tr h="786214">
                <a:tc>
                  <a:txBody>
                    <a:bodyPr/>
                    <a:lstStyle/>
                    <a:p>
                      <a:r>
                        <a:rPr lang="en-GB" sz="1400" dirty="0"/>
                        <a:t>Pollution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Something which is poisonous to animals, humans and the planet.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5253890"/>
                  </a:ext>
                </a:extLst>
              </a:tr>
              <a:tr h="611500">
                <a:tc>
                  <a:txBody>
                    <a:bodyPr/>
                    <a:lstStyle/>
                    <a:p>
                      <a:r>
                        <a:rPr lang="en-GB" sz="1400" dirty="0"/>
                        <a:t>Recycle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To make a new product out of a new one.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4941412"/>
                  </a:ext>
                </a:extLst>
              </a:tr>
              <a:tr h="448565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Reduce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smtClean="0"/>
                        <a:t>To </a:t>
                      </a:r>
                      <a:r>
                        <a:rPr lang="en-GB" sz="1200" b="0" i="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make smaller or less in amount.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6175590"/>
                  </a:ext>
                </a:extLst>
              </a:tr>
              <a:tr h="492830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Reuse</a:t>
                      </a:r>
                      <a:r>
                        <a:rPr lang="en-GB" sz="1400" baseline="0" dirty="0" smtClean="0"/>
                        <a:t> 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smtClean="0"/>
                        <a:t>To </a:t>
                      </a:r>
                      <a:r>
                        <a:rPr lang="en-GB" sz="1200" b="0" i="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 again or more than once.</a:t>
                      </a:r>
                      <a:endParaRPr lang="en-GB" sz="120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0941873"/>
                  </a:ext>
                </a:extLst>
              </a:tr>
              <a:tr h="6217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/>
                        <a:t>Sustainable</a:t>
                      </a:r>
                    </a:p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Living well without</a:t>
                      </a:r>
                      <a:r>
                        <a:rPr lang="en-GB" sz="1200" baseline="0" dirty="0" smtClean="0"/>
                        <a:t> harming the planet e.g. growing your own food.</a:t>
                      </a:r>
                      <a:endParaRPr lang="en-GB" sz="12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1414411"/>
                  </a:ext>
                </a:extLst>
              </a:tr>
              <a:tr h="6249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/>
                        <a:t>Decompose</a:t>
                      </a:r>
                    </a:p>
                    <a:p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smtClean="0"/>
                        <a:t>When something becomes rotten and decays.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8319074"/>
                  </a:ext>
                </a:extLst>
              </a:tr>
              <a:tr h="76549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smtClean="0"/>
                        <a:t>Biodegrade</a:t>
                      </a:r>
                    </a:p>
                    <a:p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An object that decays easily so doesn’t pollute the planet</a:t>
                      </a:r>
                      <a:r>
                        <a:rPr lang="en-GB" sz="1200" baseline="0" dirty="0" smtClean="0"/>
                        <a:t> (like an apple).</a:t>
                      </a:r>
                      <a:endParaRPr lang="en-GB" sz="12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632839"/>
                  </a:ext>
                </a:extLst>
              </a:tr>
            </a:tbl>
          </a:graphicData>
        </a:graphic>
      </p:graphicFrame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28150">
            <a:off x="7778964" y="149514"/>
            <a:ext cx="1149627" cy="169384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8209" y="2008200"/>
            <a:ext cx="1190567" cy="1381182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284742" y="229809"/>
            <a:ext cx="2917371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Key Knowledge:</a:t>
            </a:r>
          </a:p>
          <a:p>
            <a:endParaRPr lang="en-GB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600" dirty="0"/>
              <a:t>To understand how we can recycle responsibly and why this is important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600" dirty="0"/>
              <a:t>To know the impact of landfills on the environment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600" dirty="0"/>
              <a:t>To comprehend what plastic pollution is and how can we help at Beardall Fields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600" dirty="0"/>
              <a:t>To describe ‘Climate Change’ and it’s impact on our world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600" dirty="0"/>
              <a:t>To Understand all of the points on a compass and how to read maps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600" dirty="0"/>
              <a:t>To know the importance of local maps e.g. of Hucknall and what they can tell us</a:t>
            </a:r>
          </a:p>
        </p:txBody>
      </p:sp>
    </p:spTree>
    <p:extLst>
      <p:ext uri="{BB962C8B-B14F-4D97-AF65-F5344CB8AC3E}">
        <p14:creationId xmlns:p14="http://schemas.microsoft.com/office/powerpoint/2010/main" val="5310893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752F3868158340A4A650579CC95F03" ma:contentTypeVersion="15" ma:contentTypeDescription="Create a new document." ma:contentTypeScope="" ma:versionID="c235c50704e499b17f968f35f3b00ee9">
  <xsd:schema xmlns:xsd="http://www.w3.org/2001/XMLSchema" xmlns:xs="http://www.w3.org/2001/XMLSchema" xmlns:p="http://schemas.microsoft.com/office/2006/metadata/properties" xmlns:ns2="98d1e275-d9e3-4934-9494-a1ab54993a3b" xmlns:ns3="be60f4af-845d-463f-805b-a473dd3b8ccc" targetNamespace="http://schemas.microsoft.com/office/2006/metadata/properties" ma:root="true" ma:fieldsID="a475aefe300ddc3769fa87ce92b538b6" ns2:_="" ns3:_="">
    <xsd:import namespace="98d1e275-d9e3-4934-9494-a1ab54993a3b"/>
    <xsd:import namespace="be60f4af-845d-463f-805b-a473dd3b8cc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d1e275-d9e3-4934-9494-a1ab54993a3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60f4af-845d-463f-805b-a473dd3b8cc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24464BE-2F06-4729-AD85-E4B1D38E9469}">
  <ds:schemaRefs>
    <ds:schemaRef ds:uri="be60f4af-845d-463f-805b-a473dd3b8ccc"/>
    <ds:schemaRef ds:uri="http://purl.org/dc/terms/"/>
    <ds:schemaRef ds:uri="http://schemas.openxmlformats.org/package/2006/metadata/core-properties"/>
    <ds:schemaRef ds:uri="98d1e275-d9e3-4934-9494-a1ab54993a3b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E3F3BD2-171B-4AD0-BF03-191100CDB56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3E5F1F8-084A-40BE-A383-B935C27B497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8d1e275-d9e3-4934-9494-a1ab54993a3b"/>
    <ds:schemaRef ds:uri="be60f4af-845d-463f-805b-a473dd3b8c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9178</TotalTime>
  <Words>324</Words>
  <Application>Microsoft Office PowerPoint</Application>
  <PresentationFormat>Widescreen</PresentationFormat>
  <Paragraphs>44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Miriam Lomas</dc:creator>
  <cp:lastModifiedBy>Office</cp:lastModifiedBy>
  <cp:revision>15</cp:revision>
  <cp:lastPrinted>2023-02-08T17:26:26Z</cp:lastPrinted>
  <dcterms:created xsi:type="dcterms:W3CDTF">2022-02-16T15:00:42Z</dcterms:created>
  <dcterms:modified xsi:type="dcterms:W3CDTF">2023-02-09T12:47:24Z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0x01010042752F3868158340A4A650579CC95F03</vt:lpwstr>
  </property>
</Properties>
</file>