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12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8AAE8F-7E4D-436C-85B5-D40470A67BA9}"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353432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AAE8F-7E4D-436C-85B5-D40470A67BA9}"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178544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AAE8F-7E4D-436C-85B5-D40470A67BA9}"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33163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AAE8F-7E4D-436C-85B5-D40470A67BA9}"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18224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AAE8F-7E4D-436C-85B5-D40470A67BA9}"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83568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8AAE8F-7E4D-436C-85B5-D40470A67BA9}"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296928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8AAE8F-7E4D-436C-85B5-D40470A67BA9}"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274017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8AAE8F-7E4D-436C-85B5-D40470A67BA9}"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35271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AAE8F-7E4D-436C-85B5-D40470A67BA9}"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3951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AAE8F-7E4D-436C-85B5-D40470A67BA9}"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134954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AAE8F-7E4D-436C-85B5-D40470A67BA9}"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921BD-85EB-4173-AF52-3655A091C4AB}" type="slidenum">
              <a:rPr lang="en-GB" smtClean="0"/>
              <a:t>‹#›</a:t>
            </a:fld>
            <a:endParaRPr lang="en-GB"/>
          </a:p>
        </p:txBody>
      </p:sp>
    </p:spTree>
    <p:extLst>
      <p:ext uri="{BB962C8B-B14F-4D97-AF65-F5344CB8AC3E}">
        <p14:creationId xmlns:p14="http://schemas.microsoft.com/office/powerpoint/2010/main" val="305517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AAE8F-7E4D-436C-85B5-D40470A67BA9}" type="datetimeFigureOut">
              <a:rPr lang="en-GB" smtClean="0"/>
              <a:t>20/02/2023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921BD-85EB-4173-AF52-3655A091C4AB}" type="slidenum">
              <a:rPr lang="en-GB" smtClean="0"/>
              <a:t>‹#›</a:t>
            </a:fld>
            <a:endParaRPr lang="en-GB"/>
          </a:p>
        </p:txBody>
      </p:sp>
    </p:spTree>
    <p:extLst>
      <p:ext uri="{BB962C8B-B14F-4D97-AF65-F5344CB8AC3E}">
        <p14:creationId xmlns:p14="http://schemas.microsoft.com/office/powerpoint/2010/main" val="3529586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22000" b="-22000"/>
          </a:stretch>
        </a:blipFill>
        <a:effectLst/>
      </p:bgPr>
    </p:bg>
    <p:spTree>
      <p:nvGrpSpPr>
        <p:cNvPr id="1" name=""/>
        <p:cNvGrpSpPr/>
        <p:nvPr/>
      </p:nvGrpSpPr>
      <p:grpSpPr>
        <a:xfrm>
          <a:off x="0" y="0"/>
          <a:ext cx="0" cy="0"/>
          <a:chOff x="0" y="0"/>
          <a:chExt cx="0" cy="0"/>
        </a:xfrm>
      </p:grpSpPr>
      <p:sp>
        <p:nvSpPr>
          <p:cNvPr id="17" name="TextBox 16"/>
          <p:cNvSpPr txBox="1"/>
          <p:nvPr/>
        </p:nvSpPr>
        <p:spPr>
          <a:xfrm>
            <a:off x="2194560" y="3002759"/>
            <a:ext cx="3977640" cy="817245"/>
          </a:xfrm>
          <a:prstGeom prst="round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n-GB" b="1" dirty="0">
                <a:latin typeface="CCW Precursive 5" panose="03050602040000000000" pitchFamily="66" charset="0"/>
              </a:rPr>
              <a:t>Growing</a:t>
            </a:r>
          </a:p>
          <a:p>
            <a:pPr algn="ctr"/>
            <a:r>
              <a:rPr lang="en-GB" sz="1200" dirty="0">
                <a:latin typeface="CCW Precursive 5" panose="03050602040000000000" pitchFamily="66" charset="0"/>
              </a:rPr>
              <a:t>Big </a:t>
            </a:r>
            <a:r>
              <a:rPr lang="en-GB" sz="1200" err="1">
                <a:latin typeface="CCW Precursive 5" panose="03050602040000000000" pitchFamily="66" charset="0"/>
              </a:rPr>
              <a:t>Question</a:t>
            </a:r>
            <a:r>
              <a:rPr lang="en-GB" sz="1200">
                <a:latin typeface="CCW Precursive 5" panose="03050602040000000000" pitchFamily="66" charset="0"/>
              </a:rPr>
              <a:t>:</a:t>
            </a:r>
          </a:p>
          <a:p>
            <a:pPr algn="ctr"/>
            <a:r>
              <a:rPr lang="en-GB" sz="1200">
                <a:latin typeface="CCW Precursive 5" panose="03050602040000000000" pitchFamily="66" charset="0"/>
              </a:rPr>
              <a:t>How </a:t>
            </a:r>
            <a:r>
              <a:rPr lang="en-GB" sz="1200" dirty="0">
                <a:latin typeface="CCW Precursive 5" panose="03050602040000000000" pitchFamily="66" charset="0"/>
              </a:rPr>
              <a:t>can we tell plants apart?</a:t>
            </a:r>
            <a:endParaRPr lang="en-GB" sz="1200" dirty="0">
              <a:highlight>
                <a:srgbClr val="FFFF00"/>
              </a:highlight>
              <a:latin typeface="CCW Precursive 5" panose="03050602040000000000" pitchFamily="66" charset="0"/>
            </a:endParaRPr>
          </a:p>
        </p:txBody>
      </p:sp>
      <p:graphicFrame>
        <p:nvGraphicFramePr>
          <p:cNvPr id="18" name="Table 27">
            <a:extLst>
              <a:ext uri="{FF2B5EF4-FFF2-40B4-BE49-F238E27FC236}">
                <a16:creationId xmlns:a16="http://schemas.microsoft.com/office/drawing/2014/main" id="{087024C6-78E5-4C9B-8389-62BED1B37F8F}"/>
              </a:ext>
            </a:extLst>
          </p:cNvPr>
          <p:cNvGraphicFramePr>
            <a:graphicFrameLocks noGrp="1"/>
          </p:cNvGraphicFramePr>
          <p:nvPr>
            <p:extLst>
              <p:ext uri="{D42A27DB-BD31-4B8C-83A1-F6EECF244321}">
                <p14:modId xmlns:p14="http://schemas.microsoft.com/office/powerpoint/2010/main" val="213652448"/>
              </p:ext>
            </p:extLst>
          </p:nvPr>
        </p:nvGraphicFramePr>
        <p:xfrm>
          <a:off x="6294120" y="304722"/>
          <a:ext cx="3611880" cy="4436140"/>
        </p:xfrm>
        <a:graphic>
          <a:graphicData uri="http://schemas.openxmlformats.org/drawingml/2006/table">
            <a:tbl>
              <a:tblPr firstRow="1" bandRow="1">
                <a:tableStyleId>{16D9F66E-5EB9-4882-86FB-DCBF35E3C3E4}</a:tableStyleId>
              </a:tblPr>
              <a:tblGrid>
                <a:gridCol w="1066800">
                  <a:extLst>
                    <a:ext uri="{9D8B030D-6E8A-4147-A177-3AD203B41FA5}">
                      <a16:colId xmlns:a16="http://schemas.microsoft.com/office/drawing/2014/main" val="414997741"/>
                    </a:ext>
                  </a:extLst>
                </a:gridCol>
                <a:gridCol w="2545080">
                  <a:extLst>
                    <a:ext uri="{9D8B030D-6E8A-4147-A177-3AD203B41FA5}">
                      <a16:colId xmlns:a16="http://schemas.microsoft.com/office/drawing/2014/main" val="367307934"/>
                    </a:ext>
                  </a:extLst>
                </a:gridCol>
              </a:tblGrid>
              <a:tr h="406378">
                <a:tc>
                  <a:txBody>
                    <a:bodyPr/>
                    <a:lstStyle/>
                    <a:p>
                      <a:r>
                        <a:rPr lang="en-GB" sz="1100" b="1" dirty="0">
                          <a:latin typeface="CCW Precursive 5" panose="03050602040000000000" pitchFamily="66" charset="0"/>
                        </a:rPr>
                        <a:t>Growing</a:t>
                      </a:r>
                      <a:endParaRPr lang="en-GB" sz="1100" b="1" dirty="0">
                        <a:latin typeface="CCW Precursive 5" panose="03050602040000000000" pitchFamily="66" charset="0"/>
                        <a:ea typeface="Open Sans" panose="020B0606030504020204" pitchFamily="34" charset="0"/>
                        <a:cs typeface="Open Sans" panose="020B0606030504020204" pitchFamily="34" charset="0"/>
                      </a:endParaRPr>
                    </a:p>
                  </a:txBody>
                  <a:tcPr/>
                </a:tc>
                <a:tc>
                  <a:txBody>
                    <a:bodyPr/>
                    <a:lstStyle/>
                    <a:p>
                      <a:r>
                        <a:rPr lang="en-GB" sz="1100" b="0" dirty="0">
                          <a:latin typeface="CCW Precursive 5" panose="03050602040000000000" pitchFamily="66" charset="0"/>
                        </a:rPr>
                        <a:t>Changing</a:t>
                      </a:r>
                      <a:r>
                        <a:rPr lang="en-GB" sz="1100" b="0" baseline="0" dirty="0">
                          <a:latin typeface="CCW Precursive 5" panose="03050602040000000000" pitchFamily="66" charset="0"/>
                        </a:rPr>
                        <a:t> and getting bigger</a:t>
                      </a:r>
                      <a:endParaRPr lang="en-GB" sz="1100" b="0" dirty="0">
                        <a:latin typeface="CCW Precursive 5" panose="03050602040000000000" pitchFamily="66" charset="0"/>
                      </a:endParaRPr>
                    </a:p>
                  </a:txBody>
                  <a:tcPr/>
                </a:tc>
                <a:extLst>
                  <a:ext uri="{0D108BD9-81ED-4DB2-BD59-A6C34878D82A}">
                    <a16:rowId xmlns:a16="http://schemas.microsoft.com/office/drawing/2014/main" val="3785215430"/>
                  </a:ext>
                </a:extLst>
              </a:tr>
              <a:tr h="566025">
                <a:tc>
                  <a:txBody>
                    <a:bodyPr/>
                    <a:lstStyle/>
                    <a:p>
                      <a:r>
                        <a:rPr lang="en-GB" sz="1100" b="1" dirty="0">
                          <a:latin typeface="CCW Precursive 5" panose="03050602040000000000" pitchFamily="66" charset="0"/>
                        </a:rPr>
                        <a:t>Plants</a:t>
                      </a:r>
                    </a:p>
                  </a:txBody>
                  <a:tcPr/>
                </a:tc>
                <a:tc>
                  <a:txBody>
                    <a:bodyPr/>
                    <a:lstStyle/>
                    <a:p>
                      <a:r>
                        <a:rPr lang="en-GB" sz="1100" dirty="0">
                          <a:latin typeface="CCW Precursive 5" panose="03050602040000000000" pitchFamily="66" charset="0"/>
                        </a:rPr>
                        <a:t>One of the groups of living things that use sunlight for</a:t>
                      </a:r>
                      <a:r>
                        <a:rPr lang="en-GB" sz="1100" baseline="0" dirty="0">
                          <a:latin typeface="CCW Precursive 5" panose="03050602040000000000" pitchFamily="66" charset="0"/>
                        </a:rPr>
                        <a:t> energy</a:t>
                      </a:r>
                      <a:endParaRPr lang="en-GB" sz="1100" dirty="0">
                        <a:latin typeface="CCW Precursive 5" panose="03050602040000000000" pitchFamily="66" charset="0"/>
                      </a:endParaRPr>
                    </a:p>
                  </a:txBody>
                  <a:tcPr/>
                </a:tc>
                <a:extLst>
                  <a:ext uri="{0D108BD9-81ED-4DB2-BD59-A6C34878D82A}">
                    <a16:rowId xmlns:a16="http://schemas.microsoft.com/office/drawing/2014/main" val="4166916441"/>
                  </a:ext>
                </a:extLst>
              </a:tr>
              <a:tr h="406378">
                <a:tc>
                  <a:txBody>
                    <a:bodyPr/>
                    <a:lstStyle/>
                    <a:p>
                      <a:r>
                        <a:rPr lang="en-GB" sz="1100" b="1" dirty="0">
                          <a:latin typeface="CCW Precursive 5" panose="03050602040000000000" pitchFamily="66" charset="0"/>
                        </a:rPr>
                        <a:t>Petals </a:t>
                      </a:r>
                    </a:p>
                  </a:txBody>
                  <a:tcPr/>
                </a:tc>
                <a:tc>
                  <a:txBody>
                    <a:bodyPr/>
                    <a:lstStyle/>
                    <a:p>
                      <a:r>
                        <a:rPr lang="en-GB" sz="1100" dirty="0">
                          <a:latin typeface="CCW Precursive 5" panose="03050602040000000000" pitchFamily="66" charset="0"/>
                        </a:rPr>
                        <a:t>Bright outer part of a flower.</a:t>
                      </a:r>
                    </a:p>
                  </a:txBody>
                  <a:tcPr/>
                </a:tc>
                <a:extLst>
                  <a:ext uri="{0D108BD9-81ED-4DB2-BD59-A6C34878D82A}">
                    <a16:rowId xmlns:a16="http://schemas.microsoft.com/office/drawing/2014/main" val="2651853885"/>
                  </a:ext>
                </a:extLst>
              </a:tr>
              <a:tr h="406378">
                <a:tc>
                  <a:txBody>
                    <a:bodyPr/>
                    <a:lstStyle/>
                    <a:p>
                      <a:r>
                        <a:rPr lang="en-US" sz="1100" b="1" dirty="0">
                          <a:latin typeface="CCW Precursive 5" panose="03050602040000000000" pitchFamily="66" charset="0"/>
                        </a:rPr>
                        <a:t>Berry</a:t>
                      </a:r>
                      <a:endParaRPr lang="en-GB" sz="1100" b="1" dirty="0">
                        <a:latin typeface="CCW Precursive 5" panose="03050602040000000000" pitchFamily="66" charset="0"/>
                      </a:endParaRPr>
                    </a:p>
                  </a:txBody>
                  <a:tcPr/>
                </a:tc>
                <a:tc>
                  <a:txBody>
                    <a:bodyPr/>
                    <a:lstStyle/>
                    <a:p>
                      <a:r>
                        <a:rPr lang="en-US" sz="1100" dirty="0">
                          <a:latin typeface="CCW Precursive 5" panose="03050602040000000000" pitchFamily="66" charset="0"/>
                        </a:rPr>
                        <a:t>A small roundish juicy fruit.</a:t>
                      </a:r>
                      <a:endParaRPr lang="en-GB" sz="1100" dirty="0">
                        <a:latin typeface="CCW Precursive 5" panose="03050602040000000000" pitchFamily="66" charset="0"/>
                      </a:endParaRPr>
                    </a:p>
                  </a:txBody>
                  <a:tcPr/>
                </a:tc>
                <a:extLst>
                  <a:ext uri="{0D108BD9-81ED-4DB2-BD59-A6C34878D82A}">
                    <a16:rowId xmlns:a16="http://schemas.microsoft.com/office/drawing/2014/main" val="420273047"/>
                  </a:ext>
                </a:extLst>
              </a:tr>
              <a:tr h="564195">
                <a:tc>
                  <a:txBody>
                    <a:bodyPr/>
                    <a:lstStyle/>
                    <a:p>
                      <a:r>
                        <a:rPr lang="en-US" sz="1100" b="1" dirty="0">
                          <a:latin typeface="CCW Precursive 5" panose="03050602040000000000" pitchFamily="66" charset="0"/>
                        </a:rPr>
                        <a:t>Seed</a:t>
                      </a:r>
                      <a:endParaRPr lang="en-GB" sz="1100" b="1" dirty="0">
                        <a:latin typeface="CCW Precursive 5" panose="03050602040000000000" pitchFamily="66" charset="0"/>
                      </a:endParaRPr>
                    </a:p>
                  </a:txBody>
                  <a:tcPr/>
                </a:tc>
                <a:tc>
                  <a:txBody>
                    <a:bodyPr/>
                    <a:lstStyle/>
                    <a:p>
                      <a:r>
                        <a:rPr lang="en-US" sz="1100" dirty="0">
                          <a:latin typeface="CCW Precursive 5" panose="03050602040000000000" pitchFamily="66" charset="0"/>
                        </a:rPr>
                        <a:t>Part of a plant that can grow into another plant.</a:t>
                      </a:r>
                      <a:endParaRPr lang="en-GB" sz="1100" dirty="0">
                        <a:latin typeface="CCW Precursive 5" panose="03050602040000000000" pitchFamily="66" charset="0"/>
                      </a:endParaRPr>
                    </a:p>
                  </a:txBody>
                  <a:tcPr/>
                </a:tc>
                <a:extLst>
                  <a:ext uri="{0D108BD9-81ED-4DB2-BD59-A6C34878D82A}">
                    <a16:rowId xmlns:a16="http://schemas.microsoft.com/office/drawing/2014/main" val="3192449186"/>
                  </a:ext>
                </a:extLst>
              </a:tr>
              <a:tr h="406378">
                <a:tc>
                  <a:txBody>
                    <a:bodyPr/>
                    <a:lstStyle/>
                    <a:p>
                      <a:r>
                        <a:rPr lang="en-GB" sz="1100" b="1" dirty="0">
                          <a:latin typeface="CCW Precursive 5" panose="03050602040000000000" pitchFamily="66" charset="0"/>
                        </a:rPr>
                        <a:t>Trees </a:t>
                      </a:r>
                    </a:p>
                  </a:txBody>
                  <a:tcPr/>
                </a:tc>
                <a:tc>
                  <a:txBody>
                    <a:bodyPr/>
                    <a:lstStyle/>
                    <a:p>
                      <a:r>
                        <a:rPr lang="en-GB" sz="1100" dirty="0">
                          <a:latin typeface="CCW Precursive 5" panose="03050602040000000000" pitchFamily="66" charset="0"/>
                        </a:rPr>
                        <a:t>A woody plant with a trunk.</a:t>
                      </a:r>
                    </a:p>
                  </a:txBody>
                  <a:tcPr/>
                </a:tc>
                <a:extLst>
                  <a:ext uri="{0D108BD9-81ED-4DB2-BD59-A6C34878D82A}">
                    <a16:rowId xmlns:a16="http://schemas.microsoft.com/office/drawing/2014/main" val="2090652752"/>
                  </a:ext>
                </a:extLst>
              </a:tr>
              <a:tr h="566025">
                <a:tc>
                  <a:txBody>
                    <a:bodyPr/>
                    <a:lstStyle/>
                    <a:p>
                      <a:r>
                        <a:rPr lang="en-US" sz="1100" b="1" dirty="0">
                          <a:latin typeface="CCW Precursive 5" panose="03050602040000000000" pitchFamily="66" charset="0"/>
                        </a:rPr>
                        <a:t>Blossom</a:t>
                      </a:r>
                      <a:endParaRPr lang="en-GB" sz="1100" b="1" dirty="0">
                        <a:latin typeface="CCW Precursive 5" panose="03050602040000000000" pitchFamily="66" charset="0"/>
                      </a:endParaRPr>
                    </a:p>
                  </a:txBody>
                  <a:tcPr/>
                </a:tc>
                <a:tc>
                  <a:txBody>
                    <a:bodyPr/>
                    <a:lstStyle/>
                    <a:p>
                      <a:r>
                        <a:rPr lang="en-US" sz="1100" dirty="0">
                          <a:latin typeface="CCW Precursive 5" panose="03050602040000000000" pitchFamily="66" charset="0"/>
                        </a:rPr>
                        <a:t>A flower or a mass of flowers, especially on a tree or bush.</a:t>
                      </a:r>
                      <a:endParaRPr lang="en-GB" sz="1100" dirty="0">
                        <a:latin typeface="CCW Precursive 5" panose="03050602040000000000" pitchFamily="66" charset="0"/>
                      </a:endParaRPr>
                    </a:p>
                  </a:txBody>
                  <a:tcPr/>
                </a:tc>
                <a:extLst>
                  <a:ext uri="{0D108BD9-81ED-4DB2-BD59-A6C34878D82A}">
                    <a16:rowId xmlns:a16="http://schemas.microsoft.com/office/drawing/2014/main" val="4166936720"/>
                  </a:ext>
                </a:extLst>
              </a:tr>
              <a:tr h="301627">
                <a:tc>
                  <a:txBody>
                    <a:bodyPr/>
                    <a:lstStyle/>
                    <a:p>
                      <a:r>
                        <a:rPr lang="en-US" sz="1100" b="1" dirty="0">
                          <a:latin typeface="CCW Precursive 5" panose="03050602040000000000" pitchFamily="66" charset="0"/>
                        </a:rPr>
                        <a:t>Bark</a:t>
                      </a:r>
                      <a:endParaRPr lang="en-GB" sz="1100" b="1" dirty="0">
                        <a:latin typeface="CCW Precursive 5" panose="03050602040000000000" pitchFamily="66" charset="0"/>
                      </a:endParaRPr>
                    </a:p>
                  </a:txBody>
                  <a:tcPr/>
                </a:tc>
                <a:tc>
                  <a:txBody>
                    <a:bodyPr/>
                    <a:lstStyle/>
                    <a:p>
                      <a:r>
                        <a:rPr lang="en-US" sz="1100" dirty="0">
                          <a:latin typeface="CCW Precursive 5" panose="03050602040000000000" pitchFamily="66" charset="0"/>
                        </a:rPr>
                        <a:t>The outside of a tree.</a:t>
                      </a:r>
                      <a:endParaRPr lang="en-GB" sz="1100" dirty="0">
                        <a:latin typeface="CCW Precursive 5" panose="03050602040000000000" pitchFamily="66" charset="0"/>
                      </a:endParaRPr>
                    </a:p>
                  </a:txBody>
                  <a:tcPr/>
                </a:tc>
                <a:extLst>
                  <a:ext uri="{0D108BD9-81ED-4DB2-BD59-A6C34878D82A}">
                    <a16:rowId xmlns:a16="http://schemas.microsoft.com/office/drawing/2014/main" val="442037676"/>
                  </a:ext>
                </a:extLst>
              </a:tr>
              <a:tr h="406378">
                <a:tc>
                  <a:txBody>
                    <a:bodyPr/>
                    <a:lstStyle/>
                    <a:p>
                      <a:r>
                        <a:rPr lang="en-US" sz="1100" b="1" dirty="0">
                          <a:latin typeface="CCW Precursive 5" panose="03050602040000000000" pitchFamily="66" charset="0"/>
                        </a:rPr>
                        <a:t>Deciduous</a:t>
                      </a:r>
                      <a:endParaRPr lang="en-GB" sz="1100" b="1" dirty="0">
                        <a:latin typeface="CCW Precursive 5" panose="03050602040000000000" pitchFamily="66" charset="0"/>
                      </a:endParaRPr>
                    </a:p>
                  </a:txBody>
                  <a:tcPr/>
                </a:tc>
                <a:tc>
                  <a:txBody>
                    <a:bodyPr/>
                    <a:lstStyle/>
                    <a:p>
                      <a:r>
                        <a:rPr lang="en-US" sz="1100" dirty="0">
                          <a:latin typeface="CCW Precursive 5" panose="03050602040000000000" pitchFamily="66" charset="0"/>
                        </a:rPr>
                        <a:t>A tree that sheds its leaves.</a:t>
                      </a:r>
                      <a:endParaRPr lang="en-GB" sz="1100" dirty="0">
                        <a:latin typeface="CCW Precursive 5" panose="03050602040000000000" pitchFamily="66" charset="0"/>
                      </a:endParaRPr>
                    </a:p>
                  </a:txBody>
                  <a:tcPr/>
                </a:tc>
                <a:extLst>
                  <a:ext uri="{0D108BD9-81ED-4DB2-BD59-A6C34878D82A}">
                    <a16:rowId xmlns:a16="http://schemas.microsoft.com/office/drawing/2014/main" val="2787562831"/>
                  </a:ext>
                </a:extLst>
              </a:tr>
              <a:tr h="406378">
                <a:tc>
                  <a:txBody>
                    <a:bodyPr/>
                    <a:lstStyle/>
                    <a:p>
                      <a:r>
                        <a:rPr lang="en-US" sz="1100" b="1" dirty="0">
                          <a:latin typeface="CCW Precursive 5" panose="03050602040000000000" pitchFamily="66" charset="0"/>
                        </a:rPr>
                        <a:t>Evergreen</a:t>
                      </a:r>
                      <a:endParaRPr lang="en-GB" sz="1100" b="1" dirty="0">
                        <a:latin typeface="CCW Precursive 5" panose="03050602040000000000" pitchFamily="66" charset="0"/>
                      </a:endParaRPr>
                    </a:p>
                  </a:txBody>
                  <a:tcPr/>
                </a:tc>
                <a:tc>
                  <a:txBody>
                    <a:bodyPr/>
                    <a:lstStyle/>
                    <a:p>
                      <a:r>
                        <a:rPr lang="en-US" sz="1100" dirty="0">
                          <a:latin typeface="CCW Precursive 5" panose="03050602040000000000" pitchFamily="66" charset="0"/>
                        </a:rPr>
                        <a:t>A plant that keeps green leaves.</a:t>
                      </a:r>
                      <a:endParaRPr lang="en-GB" sz="1100" dirty="0">
                        <a:latin typeface="CCW Precursive 5" panose="03050602040000000000" pitchFamily="66" charset="0"/>
                      </a:endParaRPr>
                    </a:p>
                  </a:txBody>
                  <a:tcPr/>
                </a:tc>
                <a:extLst>
                  <a:ext uri="{0D108BD9-81ED-4DB2-BD59-A6C34878D82A}">
                    <a16:rowId xmlns:a16="http://schemas.microsoft.com/office/drawing/2014/main" val="3201176121"/>
                  </a:ext>
                </a:extLst>
              </a:tr>
            </a:tbl>
          </a:graphicData>
        </a:graphic>
      </p:graphicFrame>
      <p:sp>
        <p:nvSpPr>
          <p:cNvPr id="19" name="TextBox 18">
            <a:extLst>
              <a:ext uri="{FF2B5EF4-FFF2-40B4-BE49-F238E27FC236}">
                <a16:creationId xmlns:a16="http://schemas.microsoft.com/office/drawing/2014/main" id="{94FFF1D7-8520-4A3A-904E-B421EAE8D221}"/>
              </a:ext>
            </a:extLst>
          </p:cNvPr>
          <p:cNvSpPr txBox="1"/>
          <p:nvPr/>
        </p:nvSpPr>
        <p:spPr>
          <a:xfrm>
            <a:off x="8158026" y="-15240"/>
            <a:ext cx="1487908" cy="338554"/>
          </a:xfrm>
          <a:prstGeom prst="rect">
            <a:avLst/>
          </a:prstGeom>
          <a:noFill/>
        </p:spPr>
        <p:txBody>
          <a:bodyPr wrap="none" rtlCol="0">
            <a:spAutoFit/>
          </a:bodyPr>
          <a:lstStyle/>
          <a:p>
            <a:r>
              <a:rPr lang="en-GB" sz="1600" b="1" u="sng" dirty="0">
                <a:solidFill>
                  <a:schemeClr val="accent6">
                    <a:lumMod val="50000"/>
                  </a:schemeClr>
                </a:solidFill>
                <a:latin typeface="CCW Precursive 5" panose="03050602040000000000" pitchFamily="66" charset="0"/>
              </a:rPr>
              <a:t>Key Vocab</a:t>
            </a:r>
          </a:p>
        </p:txBody>
      </p:sp>
      <p:grpSp>
        <p:nvGrpSpPr>
          <p:cNvPr id="16" name="Group 15"/>
          <p:cNvGrpSpPr/>
          <p:nvPr/>
        </p:nvGrpSpPr>
        <p:grpSpPr>
          <a:xfrm>
            <a:off x="1905001" y="4179704"/>
            <a:ext cx="4267199" cy="2567742"/>
            <a:chOff x="5055394" y="4407820"/>
            <a:chExt cx="4824813" cy="2400797"/>
          </a:xfrm>
        </p:grpSpPr>
        <p:sp>
          <p:nvSpPr>
            <p:cNvPr id="20" name="Rounded Rectangle 19"/>
            <p:cNvSpPr/>
            <p:nvPr/>
          </p:nvSpPr>
          <p:spPr>
            <a:xfrm>
              <a:off x="5055394" y="4407820"/>
              <a:ext cx="4824813" cy="2400797"/>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212A2A75-97A8-436C-A023-19708CD4B57A}"/>
                </a:ext>
              </a:extLst>
            </p:cNvPr>
            <p:cNvPicPr>
              <a:picLocks noChangeAspect="1"/>
            </p:cNvPicPr>
            <p:nvPr/>
          </p:nvPicPr>
          <p:blipFill>
            <a:blip r:embed="rId3"/>
            <a:stretch>
              <a:fillRect/>
            </a:stretch>
          </p:blipFill>
          <p:spPr>
            <a:xfrm>
              <a:off x="8176588" y="4595767"/>
              <a:ext cx="1563587" cy="1957433"/>
            </a:xfrm>
            <a:prstGeom prst="rect">
              <a:avLst/>
            </a:prstGeom>
          </p:spPr>
        </p:pic>
        <p:pic>
          <p:nvPicPr>
            <p:cNvPr id="23" name="Picture 22">
              <a:extLst>
                <a:ext uri="{FF2B5EF4-FFF2-40B4-BE49-F238E27FC236}">
                  <a16:creationId xmlns:a16="http://schemas.microsoft.com/office/drawing/2014/main" id="{D7C9606A-BC5A-4318-95FF-921DD5C0DD7B}"/>
                </a:ext>
              </a:extLst>
            </p:cNvPr>
            <p:cNvPicPr>
              <a:picLocks noChangeAspect="1"/>
            </p:cNvPicPr>
            <p:nvPr/>
          </p:nvPicPr>
          <p:blipFill>
            <a:blip r:embed="rId4"/>
            <a:stretch>
              <a:fillRect/>
            </a:stretch>
          </p:blipFill>
          <p:spPr>
            <a:xfrm>
              <a:off x="5167151" y="4647060"/>
              <a:ext cx="2869405" cy="2001194"/>
            </a:xfrm>
            <a:prstGeom prst="rect">
              <a:avLst/>
            </a:prstGeom>
          </p:spPr>
        </p:pic>
        <p:sp>
          <p:nvSpPr>
            <p:cNvPr id="24" name="Rectangle 23">
              <a:extLst>
                <a:ext uri="{FF2B5EF4-FFF2-40B4-BE49-F238E27FC236}">
                  <a16:creationId xmlns:a16="http://schemas.microsoft.com/office/drawing/2014/main" id="{DB1E5102-B45D-4718-B008-EAE2C33F6347}"/>
                </a:ext>
              </a:extLst>
            </p:cNvPr>
            <p:cNvSpPr/>
            <p:nvPr/>
          </p:nvSpPr>
          <p:spPr>
            <a:xfrm>
              <a:off x="5759827" y="4433761"/>
              <a:ext cx="3214179" cy="289521"/>
            </a:xfrm>
            <a:prstGeom prst="rect">
              <a:avLst/>
            </a:prstGeom>
          </p:spPr>
          <p:txBody>
            <a:bodyPr wrap="none">
              <a:spAutoFit/>
            </a:bodyPr>
            <a:lstStyle/>
            <a:p>
              <a:r>
                <a:rPr lang="en-GB" sz="1200" b="1" u="sng" dirty="0">
                  <a:solidFill>
                    <a:schemeClr val="accent6">
                      <a:lumMod val="50000"/>
                    </a:schemeClr>
                  </a:solidFill>
                  <a:latin typeface="CCW Precursive 5" panose="03050602040000000000" pitchFamily="66" charset="0"/>
                </a:rPr>
                <a:t>Parts of plants key vocab:</a:t>
              </a:r>
              <a:endParaRPr lang="en-GB" sz="1200" dirty="0">
                <a:solidFill>
                  <a:schemeClr val="accent6">
                    <a:lumMod val="50000"/>
                  </a:schemeClr>
                </a:solidFill>
              </a:endParaRPr>
            </a:p>
          </p:txBody>
        </p:sp>
      </p:grpSp>
      <p:pic>
        <p:nvPicPr>
          <p:cNvPr id="25" name="Picture 24">
            <a:extLst>
              <a:ext uri="{FF2B5EF4-FFF2-40B4-BE49-F238E27FC236}">
                <a16:creationId xmlns:a16="http://schemas.microsoft.com/office/drawing/2014/main" id="{A842D1DD-6751-4D4D-B63F-1C746C694114}"/>
              </a:ext>
            </a:extLst>
          </p:cNvPr>
          <p:cNvPicPr>
            <a:picLocks noChangeAspect="1"/>
          </p:cNvPicPr>
          <p:nvPr/>
        </p:nvPicPr>
        <p:blipFill>
          <a:blip r:embed="rId5"/>
          <a:stretch>
            <a:fillRect/>
          </a:stretch>
        </p:blipFill>
        <p:spPr>
          <a:xfrm>
            <a:off x="6522720" y="5014405"/>
            <a:ext cx="3154680" cy="1687321"/>
          </a:xfrm>
          <a:prstGeom prst="roundRect">
            <a:avLst>
              <a:gd name="adj" fmla="val 21178"/>
            </a:avLst>
          </a:prstGeom>
          <a:solidFill>
            <a:srgbClr val="FFFFFF">
              <a:shade val="85000"/>
            </a:srgbClr>
          </a:solidFill>
          <a:ln>
            <a:solidFill>
              <a:schemeClr val="accent6"/>
            </a:solidFill>
          </a:ln>
          <a:effectLst>
            <a:reflection blurRad="12700" stA="38000" endPos="28000" dist="5000" dir="5400000" sy="-100000" algn="bl" rotWithShape="0"/>
          </a:effectLst>
        </p:spPr>
      </p:pic>
      <p:sp>
        <p:nvSpPr>
          <p:cNvPr id="26" name="TextBox 25">
            <a:extLst>
              <a:ext uri="{FF2B5EF4-FFF2-40B4-BE49-F238E27FC236}">
                <a16:creationId xmlns:a16="http://schemas.microsoft.com/office/drawing/2014/main" id="{CD87761A-51F7-4442-A73C-1E9909078B82}"/>
              </a:ext>
            </a:extLst>
          </p:cNvPr>
          <p:cNvSpPr txBox="1"/>
          <p:nvPr/>
        </p:nvSpPr>
        <p:spPr>
          <a:xfrm>
            <a:off x="30481" y="0"/>
            <a:ext cx="1752600" cy="6863417"/>
          </a:xfrm>
          <a:prstGeom prst="roundRect">
            <a:avLst>
              <a:gd name="adj" fmla="val 5651"/>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b="1" u="sng" dirty="0">
                <a:solidFill>
                  <a:schemeClr val="accent6"/>
                </a:solidFill>
                <a:latin typeface="CCW Precursive 5" panose="03050602040000000000" pitchFamily="66" charset="0"/>
              </a:rPr>
              <a:t>Skills/Learning:</a:t>
            </a:r>
          </a:p>
          <a:p>
            <a:endParaRPr lang="en-GB" sz="1100" b="1" u="sng" dirty="0">
              <a:solidFill>
                <a:schemeClr val="accent6"/>
              </a:solidFill>
              <a:latin typeface="CCW Precursive 5" panose="03050602040000000000" pitchFamily="66" charset="0"/>
            </a:endParaRPr>
          </a:p>
          <a:p>
            <a:r>
              <a:rPr lang="en-GB" sz="1100" b="1" dirty="0">
                <a:solidFill>
                  <a:schemeClr val="accent6"/>
                </a:solidFill>
                <a:latin typeface="CCW Precursive 5" panose="03050602040000000000" pitchFamily="66" charset="0"/>
              </a:rPr>
              <a:t>We will explore variety of common flowering plants, including trees.</a:t>
            </a:r>
            <a:endParaRPr lang="en-GB" sz="1100" dirty="0">
              <a:solidFill>
                <a:schemeClr val="accent6"/>
              </a:solidFill>
              <a:latin typeface="CCW Precursive 5" panose="03050602040000000000" pitchFamily="66" charset="0"/>
            </a:endParaRPr>
          </a:p>
          <a:p>
            <a:r>
              <a:rPr lang="en-GB" sz="1100" dirty="0">
                <a:latin typeface="CCW Precursive 5" panose="03050602040000000000" pitchFamily="66" charset="0"/>
              </a:rPr>
              <a:t> </a:t>
            </a:r>
          </a:p>
          <a:p>
            <a:pPr marL="171450" indent="-171450">
              <a:buFont typeface="Arial" panose="020B0604020202020204" pitchFamily="34" charset="0"/>
              <a:buChar char="•"/>
            </a:pPr>
            <a:r>
              <a:rPr lang="en-GB" sz="1100" dirty="0">
                <a:latin typeface="CCW Precursive 5" panose="03050602040000000000" pitchFamily="66" charset="0"/>
              </a:rPr>
              <a:t>Look at leaves, seeds and nuts to identify trees growing in the UK. </a:t>
            </a:r>
          </a:p>
          <a:p>
            <a:pPr marL="171450" indent="-171450">
              <a:buFont typeface="Arial" panose="020B0604020202020204" pitchFamily="34" charset="0"/>
              <a:buChar char="•"/>
            </a:pPr>
            <a:r>
              <a:rPr lang="en-GB" sz="1100" dirty="0">
                <a:latin typeface="CCW Precursive 5" panose="03050602040000000000" pitchFamily="66" charset="0"/>
              </a:rPr>
              <a:t>Sort trees in different ways introducing deciduous and evergreen. </a:t>
            </a:r>
          </a:p>
          <a:p>
            <a:pPr marL="171450" indent="-171450">
              <a:buFont typeface="Arial" panose="020B0604020202020204" pitchFamily="34" charset="0"/>
              <a:buChar char="•"/>
            </a:pPr>
            <a:r>
              <a:rPr lang="en-GB" sz="1100" dirty="0">
                <a:latin typeface="CCW Precursive 5" panose="03050602040000000000" pitchFamily="66" charset="0"/>
              </a:rPr>
              <a:t>Consider why trees are important to the planet and environmental issues.</a:t>
            </a:r>
          </a:p>
          <a:p>
            <a:pPr marL="171450" indent="-171450">
              <a:buFont typeface="Arial" panose="020B0604020202020204" pitchFamily="34" charset="0"/>
              <a:buChar char="•"/>
            </a:pPr>
            <a:r>
              <a:rPr lang="en-GB" sz="1100" dirty="0">
                <a:latin typeface="CCW Precursive 5" panose="03050602040000000000" pitchFamily="66" charset="0"/>
              </a:rPr>
              <a:t>Structure of trees and plants.</a:t>
            </a:r>
          </a:p>
          <a:p>
            <a:pPr marL="171450" indent="-171450">
              <a:buFont typeface="Arial" panose="020B0604020202020204" pitchFamily="34" charset="0"/>
              <a:buChar char="•"/>
            </a:pPr>
            <a:r>
              <a:rPr lang="en-US" sz="1100" dirty="0">
                <a:latin typeface="CCW Precursive 5" panose="03050602040000000000" pitchFamily="66" charset="0"/>
              </a:rPr>
              <a:t>W</a:t>
            </a:r>
            <a:r>
              <a:rPr lang="en-GB" sz="1100" dirty="0">
                <a:latin typeface="CCW Precursive 5" panose="03050602040000000000" pitchFamily="66" charset="0"/>
              </a:rPr>
              <a:t>e will be growing carrot tops, mustard, cress, pulses and beans!</a:t>
            </a:r>
          </a:p>
          <a:p>
            <a:pPr marL="171450" indent="-171450">
              <a:buFont typeface="Arial" panose="020B0604020202020204" pitchFamily="34" charset="0"/>
              <a:buChar char="•"/>
            </a:pPr>
            <a:r>
              <a:rPr lang="en-GB" sz="1100" dirty="0">
                <a:latin typeface="CCW Precursive 5" panose="03050602040000000000" pitchFamily="66" charset="0"/>
              </a:rPr>
              <a:t>Grow bulbs in water so that you can see the roots system to discover if the root or shoot comes first.</a:t>
            </a:r>
          </a:p>
        </p:txBody>
      </p:sp>
      <p:sp>
        <p:nvSpPr>
          <p:cNvPr id="27" name="TextBox 26">
            <a:extLst>
              <a:ext uri="{FF2B5EF4-FFF2-40B4-BE49-F238E27FC236}">
                <a16:creationId xmlns:a16="http://schemas.microsoft.com/office/drawing/2014/main" id="{DC7D55F4-0A57-4477-A8C6-454831D6F1E6}"/>
              </a:ext>
            </a:extLst>
          </p:cNvPr>
          <p:cNvSpPr txBox="1"/>
          <p:nvPr/>
        </p:nvSpPr>
        <p:spPr>
          <a:xfrm>
            <a:off x="2026922" y="4004"/>
            <a:ext cx="4023358" cy="2903934"/>
          </a:xfrm>
          <a:prstGeom prst="roundRect">
            <a:avLst>
              <a:gd name="adj" fmla="val 8213"/>
            </a:avLst>
          </a:prstGeom>
          <a:solidFill>
            <a:schemeClr val="bg1"/>
          </a:solidFill>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solidFill>
                  <a:schemeClr val="accent6"/>
                </a:solidFill>
                <a:latin typeface="CCW Precursive 5" panose="03050602040000000000" pitchFamily="66" charset="0"/>
              </a:rPr>
              <a:t>Text</a:t>
            </a:r>
          </a:p>
          <a:p>
            <a:endParaRPr lang="en-GB" sz="1200" b="1" u="sng" dirty="0">
              <a:latin typeface="CCW Precursive 5" panose="03050602040000000000" pitchFamily="66" charset="0"/>
            </a:endParaRPr>
          </a:p>
          <a:p>
            <a:endParaRPr lang="en-GB" sz="1200" b="1" u="sng" dirty="0">
              <a:latin typeface="CCW Precursive 5" panose="03050602040000000000" pitchFamily="66" charset="0"/>
            </a:endParaRPr>
          </a:p>
          <a:p>
            <a:endParaRPr lang="en-GB" sz="1200" b="1" u="sng" dirty="0">
              <a:latin typeface="CCW Precursive 5" panose="03050602040000000000" pitchFamily="66" charset="0"/>
            </a:endParaRPr>
          </a:p>
          <a:p>
            <a:endParaRPr lang="en-GB" b="1" u="sng" dirty="0">
              <a:latin typeface="CCW Precursive 5" panose="03050602040000000000" pitchFamily="66" charset="0"/>
            </a:endParaRPr>
          </a:p>
          <a:p>
            <a:endParaRPr lang="en-US" sz="1200" dirty="0">
              <a:latin typeface="CCW Precursive 5" panose="03050602040000000000" pitchFamily="66" charset="0"/>
            </a:endParaRPr>
          </a:p>
          <a:p>
            <a:endParaRPr lang="en-US" sz="1200" dirty="0">
              <a:latin typeface="CCW Precursive 5" panose="03050602040000000000" pitchFamily="66" charset="0"/>
            </a:endParaRPr>
          </a:p>
          <a:p>
            <a:r>
              <a:rPr lang="en-US" sz="1200" dirty="0">
                <a:latin typeface="CCW Precursive 5" panose="03050602040000000000" pitchFamily="66" charset="0"/>
              </a:rPr>
              <a:t>There was a very little gardener who had to work very hard to keep his garden alive and well. But no matter how hard he worked, he was too little and the garden too big. He is certainly going to need some help if the garden is to survive…</a:t>
            </a:r>
            <a:endParaRPr lang="en-GB" sz="1200" dirty="0">
              <a:latin typeface="CCW Precursive 5" panose="03050602040000000000" pitchFamily="66" charset="0"/>
            </a:endParaRPr>
          </a:p>
        </p:txBody>
      </p:sp>
      <p:pic>
        <p:nvPicPr>
          <p:cNvPr id="28" name="Picture 27"/>
          <p:cNvPicPr>
            <a:picLocks noChangeAspect="1"/>
          </p:cNvPicPr>
          <p:nvPr/>
        </p:nvPicPr>
        <p:blipFill>
          <a:blip r:embed="rId6"/>
          <a:stretch>
            <a:fillRect/>
          </a:stretch>
        </p:blipFill>
        <p:spPr>
          <a:xfrm>
            <a:off x="3433794" y="83111"/>
            <a:ext cx="1136488" cy="1288489"/>
          </a:xfrm>
          <a:prstGeom prst="rect">
            <a:avLst/>
          </a:prstGeom>
        </p:spPr>
      </p:pic>
      <p:pic>
        <p:nvPicPr>
          <p:cNvPr id="29" name="Picture 28"/>
          <p:cNvPicPr>
            <a:picLocks noChangeAspect="1"/>
          </p:cNvPicPr>
          <p:nvPr/>
        </p:nvPicPr>
        <p:blipFill>
          <a:blip r:embed="rId7"/>
          <a:stretch>
            <a:fillRect/>
          </a:stretch>
        </p:blipFill>
        <p:spPr>
          <a:xfrm>
            <a:off x="1630215" y="2769434"/>
            <a:ext cx="731985" cy="1061779"/>
          </a:xfrm>
          <a:prstGeom prst="rect">
            <a:avLst/>
          </a:prstGeom>
        </p:spPr>
      </p:pic>
      <p:pic>
        <p:nvPicPr>
          <p:cNvPr id="30" name="Picture 29"/>
          <p:cNvPicPr>
            <a:picLocks noChangeAspect="1"/>
          </p:cNvPicPr>
          <p:nvPr/>
        </p:nvPicPr>
        <p:blipFill>
          <a:blip r:embed="rId8"/>
          <a:stretch>
            <a:fillRect/>
          </a:stretch>
        </p:blipFill>
        <p:spPr>
          <a:xfrm>
            <a:off x="5604554" y="3702316"/>
            <a:ext cx="778391" cy="932358"/>
          </a:xfrm>
          <a:prstGeom prst="rect">
            <a:avLst/>
          </a:prstGeom>
        </p:spPr>
      </p:pic>
    </p:spTree>
    <p:extLst>
      <p:ext uri="{BB962C8B-B14F-4D97-AF65-F5344CB8AC3E}">
        <p14:creationId xmlns:p14="http://schemas.microsoft.com/office/powerpoint/2010/main" val="3431393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A9FFEB3B076A49B2D55177209C7A0A" ma:contentTypeVersion="15" ma:contentTypeDescription="Create a new document." ma:contentTypeScope="" ma:versionID="43e6023ee71dbe4be9f2ca321fe0957c">
  <xsd:schema xmlns:xsd="http://www.w3.org/2001/XMLSchema" xmlns:xs="http://www.w3.org/2001/XMLSchema" xmlns:p="http://schemas.microsoft.com/office/2006/metadata/properties" xmlns:ns3="44c93f6e-5bde-4b2d-b0f1-4c6719073c7f" xmlns:ns4="bee5fc49-7452-48b9-a36f-d73cdd4f37a5" targetNamespace="http://schemas.microsoft.com/office/2006/metadata/properties" ma:root="true" ma:fieldsID="7fd155c44e42921c690b0af14ced0825" ns3:_="" ns4:_="">
    <xsd:import namespace="44c93f6e-5bde-4b2d-b0f1-4c6719073c7f"/>
    <xsd:import namespace="bee5fc49-7452-48b9-a36f-d73cdd4f37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93f6e-5bde-4b2d-b0f1-4c6719073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e5fc49-7452-48b9-a36f-d73cdd4f37a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4c93f6e-5bde-4b2d-b0f1-4c6719073c7f" xsi:nil="true"/>
  </documentManagement>
</p:properties>
</file>

<file path=customXml/itemProps1.xml><?xml version="1.0" encoding="utf-8"?>
<ds:datastoreItem xmlns:ds="http://schemas.openxmlformats.org/officeDocument/2006/customXml" ds:itemID="{ACAD84D0-C348-4992-BC33-7BD330D05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93f6e-5bde-4b2d-b0f1-4c6719073c7f"/>
    <ds:schemaRef ds:uri="bee5fc49-7452-48b9-a36f-d73cdd4f3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65D59C-D653-4C62-B282-C60AEE07267C}">
  <ds:schemaRefs>
    <ds:schemaRef ds:uri="http://schemas.microsoft.com/sharepoint/v3/contenttype/forms"/>
  </ds:schemaRefs>
</ds:datastoreItem>
</file>

<file path=customXml/itemProps3.xml><?xml version="1.0" encoding="utf-8"?>
<ds:datastoreItem xmlns:ds="http://schemas.openxmlformats.org/officeDocument/2006/customXml" ds:itemID="{97A02C84-7448-4749-BC85-DDBAB98DE9A3}">
  <ds:schemaRef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bee5fc49-7452-48b9-a36f-d73cdd4f37a5"/>
    <ds:schemaRef ds:uri="44c93f6e-5bde-4b2d-b0f1-4c6719073c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420</TotalTime>
  <Words>261</Words>
  <Application>Microsoft Office PowerPoint</Application>
  <PresentationFormat>A4 Paper (210x297 mm)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CCW Precursive 5</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parker</dc:creator>
  <cp:lastModifiedBy>Office</cp:lastModifiedBy>
  <cp:revision>52</cp:revision>
  <cp:lastPrinted>2020-02-24T17:42:48Z</cp:lastPrinted>
  <dcterms:created xsi:type="dcterms:W3CDTF">2019-09-03T12:04:55Z</dcterms:created>
  <dcterms:modified xsi:type="dcterms:W3CDTF">2023-02-20T14:19:12Z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0x0101009BA9FFEB3B076A49B2D55177209C7A0A</vt:lpwstr>
  </property>
</Properties>
</file>