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2" r:id="rId5"/>
  </p:sldMasterIdLst>
  <p:notesMasterIdLst>
    <p:notesMasterId r:id="rId8"/>
  </p:notesMasterIdLst>
  <p:handoutMasterIdLst>
    <p:handoutMasterId r:id="rId9"/>
  </p:handoutMasterIdLst>
  <p:sldIdLst>
    <p:sldId id="257" r:id="rId6"/>
    <p:sldId id="258" r:id="rId7"/>
  </p:sldIdLst>
  <p:sldSz cx="9906000" cy="6858000" type="A4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B30"/>
    <a:srgbClr val="F2F2F2"/>
    <a:srgbClr val="000000"/>
    <a:srgbClr val="E3F1E6"/>
    <a:srgbClr val="CFE7D4"/>
    <a:srgbClr val="2F3342"/>
    <a:srgbClr val="C0F400"/>
    <a:srgbClr val="05EE55"/>
    <a:srgbClr val="05D74D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998CA-483B-DBB4-973F-7A6D912754E3}" v="4" dt="2020-02-21T19:55:06.879"/>
    <p1510:client id="{63012E81-5449-98C2-195E-CAA60E21CE54}" v="164" dt="2020-01-05T13:32:32.637"/>
    <p1510:client id="{6EC0959F-932D-6287-9F04-910EACED0416}" v="2" dt="2020-02-24T16:10:34.663"/>
    <p1510:client id="{7B0B9B2C-C91A-C1C7-D83C-91FC0626181A}" v="4" dt="2019-09-03T10:46:40.842"/>
    <p1510:client id="{CF488FE7-7F05-623E-01E9-4C73142896F6}" v="182" dt="2021-02-11T16:30:18.151"/>
    <p1510:client id="{F557B87D-C63C-DCD2-3799-59C3C41A5530}" v="76" dt="2019-09-03T09:52:15.506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6763" y="849313"/>
            <a:ext cx="3313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7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57699" y="0"/>
            <a:ext cx="99637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1686914" y="1374277"/>
            <a:ext cx="595109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2</a:t>
              </a:r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r>
                <a:rPr lang="en-US" sz="1800"/>
                <a:t>+</a:t>
              </a:r>
            </a:p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67990" y="2238426"/>
            <a:ext cx="5370021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7990" y="3838628"/>
            <a:ext cx="5370021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79" y="1061132"/>
            <a:ext cx="2815083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3599769" y="0"/>
            <a:ext cx="2334989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56" y="0"/>
            <a:ext cx="3115609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3971244" y="1431586"/>
            <a:ext cx="2334989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3785504" y="447790"/>
            <a:ext cx="2334989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4634" y="1061132"/>
            <a:ext cx="2815086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4633" y="2108201"/>
            <a:ext cx="2815086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79" y="2108201"/>
            <a:ext cx="2815083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3599769" y="0"/>
            <a:ext cx="2334989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56" y="0"/>
            <a:ext cx="3115609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3971244" y="1431586"/>
            <a:ext cx="2334989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3785504" y="447790"/>
            <a:ext cx="2334989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344" y="1431587"/>
            <a:ext cx="2817018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4632" y="1431587"/>
            <a:ext cx="2817024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942278" y="1224451"/>
            <a:ext cx="3433645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263" y="587830"/>
            <a:ext cx="4327393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533862" y="698704"/>
            <a:ext cx="3634333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533862" y="435124"/>
            <a:ext cx="4171985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1" y="2546852"/>
            <a:ext cx="3332131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1480457"/>
            <a:ext cx="3332131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942278" y="1191137"/>
            <a:ext cx="3433645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9383781" y="6468304"/>
            <a:ext cx="360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z="1200" smtClean="0">
                <a:solidFill>
                  <a:srgbClr val="2F3342"/>
                </a:solidFill>
              </a:rPr>
              <a:pPr/>
              <a:t>‹#›</a:t>
            </a:fld>
            <a:endParaRPr lang="en-US" sz="120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181674" y="972458"/>
            <a:ext cx="7452776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271241" y="1547133"/>
            <a:ext cx="8958920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382964" y="1189038"/>
            <a:ext cx="9058693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9383781" y="6468304"/>
            <a:ext cx="360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z="1200" smtClean="0">
                <a:solidFill>
                  <a:srgbClr val="2F3342"/>
                </a:solidFill>
              </a:rPr>
              <a:pPr/>
              <a:t>‹#›</a:t>
            </a:fld>
            <a:endParaRPr lang="en-US" sz="120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07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000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88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71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4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39686" y="0"/>
            <a:ext cx="3996812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716" y="1676400"/>
            <a:ext cx="4221946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008" y="365125"/>
            <a:ext cx="3343276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200" y="1088572"/>
            <a:ext cx="371475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38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384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90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6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6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70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0" y="2473326"/>
            <a:ext cx="4292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9250" y="5080000"/>
            <a:ext cx="4385469" cy="1651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46787" y="677069"/>
            <a:ext cx="887413" cy="11557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46787" y="4013200"/>
            <a:ext cx="1135063" cy="939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34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9060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342356" y="5245100"/>
            <a:ext cx="5603081" cy="13843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57699" y="0"/>
            <a:ext cx="9963700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2909888" y="451189"/>
            <a:ext cx="4287242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2</a:t>
              </a:r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r>
                <a:rPr lang="en-US" sz="1800"/>
                <a:t>+</a:t>
              </a:r>
            </a:p>
            <a:p>
              <a:pPr algn="ctr"/>
              <a:endParaRPr lang="en-US" sz="180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2</a:t>
              </a:r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r>
                <a:rPr lang="en-US" sz="1800"/>
                <a:t>+</a:t>
              </a:r>
            </a:p>
            <a:p>
              <a:pPr algn="ctr"/>
              <a:endParaRPr lang="en-US" sz="180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202" y="1742989"/>
            <a:ext cx="3535928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61201" y="4127456"/>
            <a:ext cx="3535927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3971244" y="1431586"/>
            <a:ext cx="2334989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279" y="1061132"/>
            <a:ext cx="2815083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79" y="2108201"/>
            <a:ext cx="2815083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624638" y="1061132"/>
            <a:ext cx="2815083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624638" y="2108201"/>
            <a:ext cx="2815083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3599769" y="0"/>
            <a:ext cx="2334989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85505" y="489291"/>
            <a:ext cx="2334989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56" y="0"/>
            <a:ext cx="2929873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65989" y="0"/>
            <a:ext cx="444001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495300" y="391887"/>
            <a:ext cx="5749018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796017" y="1181214"/>
            <a:ext cx="4970689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2</a:t>
            </a:r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endParaRPr lang="en-US" sz="1800"/>
          </a:p>
          <a:p>
            <a:pPr algn="ctr"/>
            <a:r>
              <a:rPr lang="en-US" sz="1800"/>
              <a:t>+</a:t>
            </a:r>
          </a:p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778329" y="655467"/>
            <a:ext cx="4687660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29" y="1480457"/>
            <a:ext cx="4174671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329" y="2546852"/>
            <a:ext cx="4174671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96018" y="2095548"/>
            <a:ext cx="4028456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200156" y="470641"/>
            <a:ext cx="4241501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533862" y="435125"/>
            <a:ext cx="4171985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2</a:t>
              </a:r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r>
                <a:rPr lang="en-US" sz="1800"/>
                <a:t>+</a:t>
              </a:r>
            </a:p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823" y="1099003"/>
            <a:ext cx="3433645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23" y="2145234"/>
            <a:ext cx="3433645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7091" y="1737564"/>
            <a:ext cx="3410714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1686914" y="1374277"/>
            <a:ext cx="595109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2</a:t>
              </a:r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r>
                <a:rPr lang="en-US" sz="1800"/>
                <a:t>+</a:t>
              </a:r>
            </a:p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67990" y="2238426"/>
            <a:ext cx="5370021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7990" y="3838628"/>
            <a:ext cx="5370021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2909888" y="451189"/>
            <a:ext cx="4287242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2</a:t>
              </a:r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r>
                <a:rPr lang="en-US" sz="1800"/>
                <a:t>+</a:t>
              </a:r>
            </a:p>
            <a:p>
              <a:pPr algn="ctr"/>
              <a:endParaRPr lang="en-US" sz="180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/>
                <a:t>2</a:t>
              </a:r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endParaRPr lang="en-US" sz="1800"/>
            </a:p>
            <a:p>
              <a:pPr algn="ctr"/>
              <a:r>
                <a:rPr lang="en-US" sz="1800"/>
                <a:t>+</a:t>
              </a:r>
            </a:p>
            <a:p>
              <a:pPr algn="ctr"/>
              <a:endParaRPr lang="en-US" sz="180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202" y="1742989"/>
            <a:ext cx="3535928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61202" y="4127456"/>
            <a:ext cx="3535928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9383781" y="6356350"/>
            <a:ext cx="522219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56" y="0"/>
            <a:ext cx="89376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156" y="1188720"/>
            <a:ext cx="8957501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156" y="645632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3781" y="6413649"/>
            <a:ext cx="522219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70" r:id="rId8"/>
    <p:sldLayoutId id="2147483669" r:id="rId9"/>
    <p:sldLayoutId id="2147483667" r:id="rId10"/>
    <p:sldLayoutId id="2147483668" r:id="rId11"/>
    <p:sldLayoutId id="2147483666" r:id="rId12"/>
    <p:sldLayoutId id="2147483671" r:id="rId13"/>
    <p:sldLayoutId id="2147483655" r:id="rId1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pos="59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15506" y="3006726"/>
            <a:ext cx="4292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976F3-DBD9-4C33-A286-791E656CF403}" type="datetimeFigureOut">
              <a:rPr lang="en-GB" smtClean="0"/>
              <a:t>23/03/2022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ADE7B-CE29-4D15-AB3A-4ADF639A0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6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55868" cy="6922166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71FE10C-81AC-4781-843B-B9994368CB9A}"/>
              </a:ext>
            </a:extLst>
          </p:cNvPr>
          <p:cNvSpPr txBox="1">
            <a:spLocks/>
          </p:cNvSpPr>
          <p:nvPr/>
        </p:nvSpPr>
        <p:spPr>
          <a:xfrm>
            <a:off x="10406269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/>
              <a:pPr/>
              <a:t>1</a:t>
            </a:fld>
            <a:endParaRPr lang="en-US"/>
          </a:p>
        </p:txBody>
      </p:sp>
      <p:sp>
        <p:nvSpPr>
          <p:cNvPr id="28" name="Title 3"/>
          <p:cNvSpPr txBox="1">
            <a:spLocks/>
          </p:cNvSpPr>
          <p:nvPr/>
        </p:nvSpPr>
        <p:spPr>
          <a:xfrm>
            <a:off x="142689" y="146421"/>
            <a:ext cx="6193421" cy="102515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all" spc="300" baseline="0">
                <a:solidFill>
                  <a:srgbClr val="2F3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Fairtrade</a:t>
            </a:r>
            <a:endParaRPr lang="en-GB" sz="4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600" dirty="0">
                <a:latin typeface="Century Gothic" panose="020B0502020202020204" pitchFamily="34" charset="0"/>
              </a:rPr>
              <a:t/>
            </a:r>
            <a:br>
              <a:rPr lang="en-GB" sz="2600" dirty="0">
                <a:latin typeface="Century Gothic" panose="020B0502020202020204" pitchFamily="34" charset="0"/>
              </a:rPr>
            </a:br>
            <a:r>
              <a:rPr lang="en-GB" sz="3500" dirty="0">
                <a:solidFill>
                  <a:schemeClr val="tx1"/>
                </a:solidFill>
                <a:latin typeface="Century Gothic" panose="020B0502020202020204" pitchFamily="34" charset="0"/>
              </a:rPr>
              <a:t>Big Q: What impact DOES FAIR TRADE HAVE ON LOCAL COMMUNITIES?</a:t>
            </a:r>
            <a:endParaRPr lang="en-US" sz="35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13068" y="49098"/>
            <a:ext cx="2989742" cy="6407908"/>
          </a:xfrm>
          <a:prstGeom prst="rect">
            <a:avLst/>
          </a:prstGeom>
          <a:noFill/>
          <a:ln>
            <a:noFill/>
            <a:prstDash val="sysDash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u="sng" dirty="0">
                <a:latin typeface="Century Gothic" panose="020B0502020202020204" pitchFamily="34" charset="0"/>
              </a:rPr>
              <a:t>Key Vocabulary:</a:t>
            </a:r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  <a:p>
            <a:pPr>
              <a:lnSpc>
                <a:spcPct val="90000"/>
              </a:lnSpc>
            </a:pPr>
            <a:endParaRPr lang="en-GB" sz="24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142689" y="1325823"/>
            <a:ext cx="2970978" cy="111722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 smtClean="0">
                <a:latin typeface="Century Gothic"/>
              </a:rPr>
              <a:t>Text:</a:t>
            </a:r>
            <a:r>
              <a:rPr lang="en-GB" sz="1400" dirty="0">
                <a:latin typeface="Century Gothic"/>
                <a:ea typeface="+mn-lt"/>
                <a:cs typeface="+mn-lt"/>
              </a:rPr>
              <a:t>   Cloud Tea Monkeys by Mal Peet and Elspeth Grayham</a:t>
            </a:r>
          </a:p>
          <a:p>
            <a:pPr algn="ctr">
              <a:lnSpc>
                <a:spcPct val="90000"/>
              </a:lnSpc>
            </a:pPr>
            <a:endParaRPr lang="en-GB" dirty="0">
              <a:latin typeface="Century Gothic"/>
              <a:ea typeface="+mn-lt"/>
              <a:cs typeface="+mn-lt"/>
            </a:endParaRPr>
          </a:p>
          <a:p>
            <a:pPr algn="ctr">
              <a:lnSpc>
                <a:spcPct val="90000"/>
              </a:lnSpc>
            </a:pPr>
            <a:r>
              <a:rPr lang="en-GB" sz="1400" dirty="0" smtClean="0">
                <a:latin typeface="Century Gothic"/>
                <a:cs typeface="Calibri"/>
              </a:rPr>
              <a:t>Stories </a:t>
            </a:r>
            <a:r>
              <a:rPr lang="en-GB" sz="1400" dirty="0">
                <a:latin typeface="Century Gothic"/>
                <a:cs typeface="Calibri"/>
              </a:rPr>
              <a:t>from </a:t>
            </a:r>
            <a:r>
              <a:rPr lang="en-GB" sz="1400" dirty="0" smtClean="0">
                <a:latin typeface="Century Gothic"/>
                <a:cs typeface="Calibri"/>
              </a:rPr>
              <a:t>India </a:t>
            </a:r>
          </a:p>
          <a:p>
            <a:pPr algn="ctr">
              <a:lnSpc>
                <a:spcPct val="90000"/>
              </a:lnSpc>
            </a:pPr>
            <a:r>
              <a:rPr lang="en-GB" sz="1400" dirty="0">
                <a:latin typeface="Century Gothic"/>
                <a:cs typeface="Calibri"/>
              </a:rPr>
              <a:t>A</a:t>
            </a:r>
            <a:r>
              <a:rPr lang="en-GB" sz="1400" dirty="0" smtClean="0">
                <a:latin typeface="Century Gothic"/>
                <a:cs typeface="Calibri"/>
              </a:rPr>
              <a:t> </a:t>
            </a:r>
            <a:r>
              <a:rPr lang="en-GB" sz="1400" dirty="0" smtClean="0">
                <a:latin typeface="Century Gothic" panose="020B0502020202020204" pitchFamily="34" charset="0"/>
                <a:ea typeface="+mn-lt"/>
                <a:cs typeface="+mn-lt"/>
              </a:rPr>
              <a:t>range </a:t>
            </a:r>
            <a:r>
              <a:rPr lang="en-GB" sz="1400" dirty="0">
                <a:latin typeface="Century Gothic" panose="020B0502020202020204" pitchFamily="34" charset="0"/>
                <a:ea typeface="+mn-lt"/>
                <a:cs typeface="+mn-lt"/>
              </a:rPr>
              <a:t>of </a:t>
            </a:r>
            <a:r>
              <a:rPr lang="en-GB" sz="1400" dirty="0" smtClean="0">
                <a:latin typeface="Century Gothic" panose="020B0502020202020204" pitchFamily="34" charset="0"/>
                <a:ea typeface="+mn-lt"/>
                <a:cs typeface="+mn-lt"/>
              </a:rPr>
              <a:t>poetry</a:t>
            </a:r>
            <a:endParaRPr lang="en-GB" sz="1400" dirty="0"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689" y="4424070"/>
            <a:ext cx="6105712" cy="236372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u="sng" dirty="0" smtClean="0">
                <a:latin typeface="Century Gothic" panose="020B0502020202020204" pitchFamily="34" charset="0"/>
              </a:rPr>
              <a:t>Knowledge</a:t>
            </a:r>
            <a:endParaRPr lang="en-GB" sz="2400" u="sng" dirty="0">
              <a:latin typeface="Century Gothic" panose="020B0502020202020204" pitchFamily="34" charset="0"/>
            </a:endParaRPr>
          </a:p>
          <a:p>
            <a:pPr indent="-107950" fontAlgn="base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 Primary Rg" panose="02000606020000020004" pitchFamily="2" charset="0"/>
                <a:cs typeface="Calibri"/>
              </a:rPr>
              <a:t>Fairtrade means trading that brings a better standard of living to farmers in poorer countries.</a:t>
            </a:r>
          </a:p>
          <a:p>
            <a:pPr indent="-107950" fontAlgn="base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 Primary Rg" panose="02000606020000020004" pitchFamily="2" charset="0"/>
                <a:cs typeface="Calibri"/>
              </a:rPr>
              <a:t>Fairtrade </a:t>
            </a:r>
            <a:r>
              <a:rPr lang="en-GB" sz="1400" dirty="0">
                <a:latin typeface="Sassoon Primary Rg" panose="02000606020000020004" pitchFamily="2" charset="0"/>
                <a:cs typeface="Calibri"/>
              </a:rPr>
              <a:t>produce is </a:t>
            </a:r>
            <a:r>
              <a:rPr lang="en-GB" sz="1400" dirty="0" smtClean="0">
                <a:latin typeface="Sassoon Primary Rg" panose="02000606020000020004" pitchFamily="2" charset="0"/>
                <a:cs typeface="Calibri"/>
              </a:rPr>
              <a:t>from specific countries</a:t>
            </a:r>
            <a:endParaRPr lang="en-GB" sz="1400" dirty="0">
              <a:latin typeface="Sassoon Primary Rg" panose="02000606020000020004" pitchFamily="2" charset="0"/>
              <a:cs typeface="Calibri"/>
            </a:endParaRPr>
          </a:p>
          <a:p>
            <a:pPr indent="-107950" fontAlgn="base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 Primary Rg" panose="02000606020000020004" pitchFamily="2" charset="0"/>
                <a:cs typeface="Calibri"/>
              </a:rPr>
              <a:t>Fair </a:t>
            </a:r>
            <a:r>
              <a:rPr lang="en-GB" sz="1400" dirty="0">
                <a:latin typeface="Sassoon Primary Rg" panose="02000606020000020004" pitchFamily="2" charset="0"/>
                <a:cs typeface="Calibri"/>
              </a:rPr>
              <a:t>trade </a:t>
            </a:r>
            <a:r>
              <a:rPr lang="en-GB" sz="1400" dirty="0" smtClean="0">
                <a:latin typeface="Sassoon Primary Rg" panose="02000606020000020004" pitchFamily="2" charset="0"/>
                <a:cs typeface="Calibri"/>
              </a:rPr>
              <a:t>has benefits for </a:t>
            </a:r>
            <a:r>
              <a:rPr lang="en-GB" sz="1400" dirty="0">
                <a:latin typeface="Sassoon Primary Rg" panose="02000606020000020004" pitchFamily="2" charset="0"/>
                <a:cs typeface="Calibri"/>
              </a:rPr>
              <a:t>farmers and their communities</a:t>
            </a:r>
          </a:p>
          <a:p>
            <a:pPr indent="-1079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Sassoon Primary Rg" panose="02000606020000020004" pitchFamily="2" charset="0"/>
                <a:cs typeface="Calibri"/>
              </a:rPr>
              <a:t>Chembakolli</a:t>
            </a:r>
            <a:r>
              <a:rPr lang="en-GB" sz="1400" dirty="0" smtClean="0">
                <a:latin typeface="Sassoon Primary Rg" panose="02000606020000020004" pitchFamily="2" charset="0"/>
                <a:cs typeface="Calibri"/>
              </a:rPr>
              <a:t> is a village in India where Fairtrade products are grown</a:t>
            </a:r>
            <a:endParaRPr lang="en-GB" sz="1400" dirty="0">
              <a:latin typeface="Sassoon Primary Rg" panose="02000606020000020004" pitchFamily="2" charset="0"/>
              <a:cs typeface="Calibri"/>
            </a:endParaRPr>
          </a:p>
          <a:p>
            <a:pPr indent="-107950" fontAlgn="base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 Primary Rg" panose="02000606020000020004" pitchFamily="2" charset="0"/>
                <a:cs typeface="Calibri"/>
              </a:rPr>
              <a:t>Countries with Fairtrade initiatives are different from the UK</a:t>
            </a:r>
            <a:endParaRPr lang="en-GB" sz="1400" dirty="0">
              <a:latin typeface="Sassoon Primary Rg" panose="02000606020000020004" pitchFamily="2" charset="0"/>
              <a:cs typeface="Calibri"/>
            </a:endParaRPr>
          </a:p>
          <a:p>
            <a:pPr indent="-107950" fontAlgn="base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 Primary Rg" panose="02000606020000020004" pitchFamily="2" charset="0"/>
                <a:cs typeface="Calibri"/>
              </a:rPr>
              <a:t>What people want and what people need can be very different</a:t>
            </a:r>
            <a:endParaRPr lang="en-GB" sz="1400" dirty="0">
              <a:latin typeface="Sassoon Primary Rg" panose="02000606020000020004" pitchFamily="2" charset="0"/>
              <a:cs typeface="Calibri"/>
            </a:endParaRPr>
          </a:p>
          <a:p>
            <a:pPr indent="-107950" fontAlgn="base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Sassoon Primary Rg" panose="02000606020000020004" pitchFamily="2" charset="0"/>
                <a:cs typeface="Calibri"/>
              </a:rPr>
              <a:t>Fair and equal can have different meanings</a:t>
            </a:r>
            <a:endParaRPr lang="en-GB" sz="1400" dirty="0">
              <a:latin typeface="Sassoon Primary Rg" panose="02000606020000020004" pitchFamily="2" charset="0"/>
              <a:cs typeface="Calibri"/>
            </a:endParaRPr>
          </a:p>
          <a:p>
            <a:pPr indent="-107950" fontAlgn="base">
              <a:buFont typeface="Arial" panose="020B0604020202020204" pitchFamily="34" charset="0"/>
              <a:buChar char="•"/>
            </a:pPr>
            <a:r>
              <a:rPr lang="en-GB" sz="1400" dirty="0">
                <a:latin typeface="Sassoon Primary Rg" panose="02000606020000020004" pitchFamily="2" charset="0"/>
                <a:cs typeface="Calibri"/>
              </a:rPr>
              <a:t>To locate places on a world map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15351" y="1325823"/>
            <a:ext cx="2970978" cy="115108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b="1" dirty="0">
                <a:latin typeface="Century Gothic" panose="020B0502020202020204" pitchFamily="34" charset="0"/>
                <a:cs typeface="Arial"/>
              </a:rPr>
              <a:t>Experiences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Century Gothic" panose="020B0502020202020204" pitchFamily="34" charset="0"/>
                <a:ea typeface="+mn-lt"/>
                <a:cs typeface="+mn-lt"/>
              </a:rPr>
              <a:t>Fairtrade Day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Century Gothic" panose="020B0502020202020204" pitchFamily="34" charset="0"/>
                <a:ea typeface="+mn-lt"/>
                <a:cs typeface="+mn-lt"/>
              </a:rPr>
              <a:t>CO-OP </a:t>
            </a:r>
            <a:r>
              <a:rPr lang="en-GB" sz="1200" b="1" dirty="0">
                <a:latin typeface="Century Gothic" panose="020B0502020202020204" pitchFamily="34" charset="0"/>
                <a:ea typeface="+mn-lt"/>
                <a:cs typeface="+mn-lt"/>
              </a:rPr>
              <a:t>visit to research cost of Fairtrade </a:t>
            </a:r>
            <a:r>
              <a:rPr lang="en-GB" sz="1200" b="1" dirty="0" smtClean="0">
                <a:latin typeface="Century Gothic" panose="020B0502020202020204" pitchFamily="34" charset="0"/>
                <a:ea typeface="+mn-lt"/>
                <a:cs typeface="+mn-lt"/>
              </a:rPr>
              <a:t>products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 err="1" smtClean="0">
                <a:latin typeface="Century Gothic" panose="020B0502020202020204" pitchFamily="34" charset="0"/>
                <a:ea typeface="+mn-lt"/>
                <a:cs typeface="+mn-lt"/>
              </a:rPr>
              <a:t>Chembakolli</a:t>
            </a:r>
            <a:r>
              <a:rPr lang="en-GB" sz="1200" b="1" dirty="0" smtClean="0">
                <a:latin typeface="Century Gothic" panose="020B0502020202020204" pitchFamily="34" charset="0"/>
                <a:ea typeface="+mn-lt"/>
                <a:cs typeface="+mn-lt"/>
              </a:rPr>
              <a:t> Day</a:t>
            </a:r>
            <a:endParaRPr lang="en-GB" sz="1200" b="1" dirty="0"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44862"/>
              </p:ext>
            </p:extLst>
          </p:nvPr>
        </p:nvGraphicFramePr>
        <p:xfrm>
          <a:off x="6450085" y="466724"/>
          <a:ext cx="3398311" cy="628925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10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7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Fairtrade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organisation supporting a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better wage for farmers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fair trade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Trading that brings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better standard of living to farmers in poorer countries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produce </a:t>
                      </a: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 products such as bananas </a:t>
                      </a: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0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developing world </a:t>
                      </a: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Areas of the world that are poor and do not have many industries</a:t>
                      </a: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1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Fairtrade premium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Money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paid into a fund for farmers to use to improve their local community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poverty cycle </a:t>
                      </a: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people cannot get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out of poverty (being poor)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3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certified </a:t>
                      </a: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entury Gothic" panose="020B0502020202020204" pitchFamily="34" charset="0"/>
                        </a:rPr>
                        <a:t>Recognised as meeting a set standard</a:t>
                      </a: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4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sustainability </a:t>
                      </a: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Able to keep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protecting the environment and maintaining income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exploited </a:t>
                      </a:r>
                    </a:p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somebody in an unfair way (such as child labour)</a:t>
                      </a: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child labour </a:t>
                      </a: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children to work</a:t>
                      </a:r>
                    </a:p>
                  </a:txBody>
                  <a:tcPr marL="60753" marR="6075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88" y="2567498"/>
            <a:ext cx="1438461" cy="174198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07338" y="2631155"/>
            <a:ext cx="2928772" cy="1575710"/>
            <a:chOff x="2295524" y="456774"/>
            <a:chExt cx="4210050" cy="2128176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524" y="46672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100" y="456774"/>
              <a:ext cx="1093707" cy="1078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025" y="457200"/>
              <a:ext cx="1071667" cy="1087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787" y="459287"/>
              <a:ext cx="1093787" cy="1093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525" y="1504950"/>
              <a:ext cx="108000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101" y="1509712"/>
              <a:ext cx="1074768" cy="1060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3" y="1499395"/>
              <a:ext cx="106531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725" y="1489868"/>
              <a:ext cx="107196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348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381000"/>
            <a:ext cx="9906000" cy="4943475"/>
            <a:chOff x="2295524" y="456774"/>
            <a:chExt cx="4210050" cy="212817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524" y="466724"/>
              <a:ext cx="108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100" y="456774"/>
              <a:ext cx="1093707" cy="1078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025" y="457200"/>
              <a:ext cx="1071667" cy="1087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787" y="459287"/>
              <a:ext cx="1093787" cy="1093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525" y="1504950"/>
              <a:ext cx="108000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101" y="1509712"/>
              <a:ext cx="1074768" cy="1060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673" y="1499395"/>
              <a:ext cx="1065318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0725" y="1489868"/>
              <a:ext cx="1071965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930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32c8f0-9def-414c-8750-a75ea796451d">
      <Terms xmlns="http://schemas.microsoft.com/office/infopath/2007/PartnerControls"/>
    </lcf76f155ced4ddcb4097134ff3c332f>
    <TaxCatchAll xmlns="41fc59a5-8437-4ae5-9e0b-40412bc51c32" xsi:nil="true"/>
    <SharedWithUsers xmlns="41fc59a5-8437-4ae5-9e0b-40412bc51c32">
      <UserInfo>
        <DisplayName>Jill Rosier</DisplayName>
        <AccountId>83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BA50A89078004FB1D7A0D14B0E5AC2" ma:contentTypeVersion="22" ma:contentTypeDescription="Create a new document." ma:contentTypeScope="" ma:versionID="bc805a47c5c6dcb4aa756fa96f4fa5c5">
  <xsd:schema xmlns:xsd="http://www.w3.org/2001/XMLSchema" xmlns:xs="http://www.w3.org/2001/XMLSchema" xmlns:p="http://schemas.microsoft.com/office/2006/metadata/properties" xmlns:ns2="e732c8f0-9def-414c-8750-a75ea796451d" xmlns:ns3="41fc59a5-8437-4ae5-9e0b-40412bc51c32" targetNamespace="http://schemas.microsoft.com/office/2006/metadata/properties" ma:root="true" ma:fieldsID="a52d2da7460eeaa5a8539a9553f8328a" ns2:_="" ns3:_="">
    <xsd:import namespace="e732c8f0-9def-414c-8750-a75ea796451d"/>
    <xsd:import namespace="41fc59a5-8437-4ae5-9e0b-40412bc51c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2c8f0-9def-414c-8750-a75ea7964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518c796-c98c-4afe-926f-9762e0cebf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c59a5-8437-4ae5-9e0b-40412bc51c3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e1d2b80-14ae-4955-9e02-744d6e809653}" ma:internalName="TaxCatchAll" ma:showField="CatchAllData" ma:web="41fc59a5-8437-4ae5-9e0b-40412bc51c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19B998-C0F0-415C-AF4D-F10DCCD30A25}">
  <ds:schemaRefs>
    <ds:schemaRef ds:uri="http://purl.org/dc/elements/1.1/"/>
    <ds:schemaRef ds:uri="http://schemas.microsoft.com/office/2006/metadata/properties"/>
    <ds:schemaRef ds:uri="http://purl.org/dc/terms/"/>
    <ds:schemaRef ds:uri="e732c8f0-9def-414c-8750-a75ea796451d"/>
    <ds:schemaRef ds:uri="41fc59a5-8437-4ae5-9e0b-40412bc51c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4F9F7D-9DC3-468B-B424-299650265926}"/>
</file>

<file path=docProps/app.xml><?xml version="1.0" encoding="utf-8"?>
<Properties xmlns="http://schemas.openxmlformats.org/officeDocument/2006/extended-properties" xmlns:vt="http://schemas.openxmlformats.org/officeDocument/2006/docPropsVTypes">
  <Template>Light modernist presentation</Template>
  <TotalTime>0</TotalTime>
  <Words>212</Words>
  <Application>Microsoft Office PowerPoint</Application>
  <PresentationFormat>A4 Paper (210x297 mm)</PresentationFormat>
  <Paragraphs>61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Comic Sans MS</vt:lpstr>
      <vt:lpstr>Sassoon Primary Rg</vt:lpstr>
      <vt:lpstr>Times New Roman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56</cp:revision>
  <dcterms:created xsi:type="dcterms:W3CDTF">2019-07-21T18:54:59Z</dcterms:created>
  <dcterms:modified xsi:type="dcterms:W3CDTF">2022-03-27T16:10:30Z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0x01010073BA50A89078004FB1D7A0D14B0E5AC2</vt:lpwstr>
  </property>
</Properties>
</file>