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44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6E6"/>
    <a:srgbClr val="00B050"/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023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CCBFE1F-9089-4D63-BC8D-3C811D57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08" y="0"/>
            <a:ext cx="12263016" cy="685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203764" y="2183043"/>
            <a:ext cx="5649999" cy="2026009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rgbClr val="2F3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>
                <a:solidFill>
                  <a:schemeClr val="bg1"/>
                </a:solidFill>
              </a:rPr>
              <a:t>Magnificent Maya</a:t>
            </a:r>
          </a:p>
          <a:p>
            <a:r>
              <a:rPr lang="en-GB" sz="2600" dirty="0">
                <a:solidFill>
                  <a:schemeClr val="bg1"/>
                </a:solidFill>
              </a:rPr>
              <a:t>Year 5: Spring 2</a:t>
            </a:r>
            <a:r>
              <a:rPr lang="en-GB" sz="3000" dirty="0">
                <a:solidFill>
                  <a:schemeClr val="bg1"/>
                </a:solidFill>
              </a:rPr>
              <a:t/>
            </a:r>
            <a:br>
              <a:rPr lang="en-GB" sz="3000" dirty="0">
                <a:solidFill>
                  <a:schemeClr val="bg1"/>
                </a:solidFill>
              </a:rPr>
            </a:br>
            <a:r>
              <a:rPr lang="en-GB" sz="2600" dirty="0">
                <a:solidFill>
                  <a:schemeClr val="bg1"/>
                </a:solidFill>
              </a:rPr>
              <a:t>Big Question: How does/did the Maya adapt to its environment?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0999" y="125103"/>
            <a:ext cx="5258986" cy="1932837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u="sng" dirty="0">
                <a:solidFill>
                  <a:schemeClr val="bg1"/>
                </a:solidFill>
              </a:rPr>
              <a:t>Key </a:t>
            </a:r>
            <a:r>
              <a:rPr lang="en-GB" sz="2400" u="sng" dirty="0" smtClean="0">
                <a:solidFill>
                  <a:schemeClr val="bg1"/>
                </a:solidFill>
              </a:rPr>
              <a:t>Texts</a:t>
            </a:r>
            <a:endParaRPr lang="en-GB" sz="2400" u="sng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The Mystery at the Maya Ruins, written by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Carole Marsh, explores a family’s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intriguing and dangerous journey through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 the Maya Ruins</a:t>
            </a:r>
            <a:r>
              <a:rPr lang="en-GB" sz="1400" dirty="0" smtClean="0">
                <a:solidFill>
                  <a:schemeClr val="bg1"/>
                </a:solidFill>
              </a:rPr>
              <a:t>.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The Hero Twins, is an exciting adventure of how two brothers overcome the forces of the Maya underworld.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08" y="4458673"/>
            <a:ext cx="22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33410A-E1F5-4D58-A071-8D7E2C22CBD4}"/>
              </a:ext>
            </a:extLst>
          </p:cNvPr>
          <p:cNvSpPr txBox="1"/>
          <p:nvPr/>
        </p:nvSpPr>
        <p:spPr>
          <a:xfrm>
            <a:off x="9017541" y="52427"/>
            <a:ext cx="3113274" cy="656512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4893A6-01FF-430A-B793-BCB7B18DB68B}"/>
              </a:ext>
            </a:extLst>
          </p:cNvPr>
          <p:cNvSpPr txBox="1"/>
          <p:nvPr/>
        </p:nvSpPr>
        <p:spPr>
          <a:xfrm>
            <a:off x="89756" y="52428"/>
            <a:ext cx="2944739" cy="3624069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u="sng" dirty="0">
                <a:solidFill>
                  <a:schemeClr val="bg1"/>
                </a:solidFill>
              </a:rPr>
              <a:t>Key Knowledge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Maya lived in many countries in the South of the continent North America.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Maya arrived in Central American jungles around 12,000 years ago.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There are around 6 million Maya living today, with the largest groups living in Mexico.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Maya had an advanced farming method for their time, called terrace farming.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Maya were experts at astronomy and made some of the very first calendars by tracking the sun, moon, stars and planets.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Maya ate many different types of food. There main food source was maize, which they even worshipped!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Maya did extreme things to be fashionable, such as pressing babies heads, making children become permanently cross-eyed, carving their teeth to make them pointed and more! 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428289D-D1ED-4450-B36C-E9E9D0A69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68869"/>
              </p:ext>
            </p:extLst>
          </p:nvPr>
        </p:nvGraphicFramePr>
        <p:xfrm>
          <a:off x="9092942" y="155354"/>
          <a:ext cx="2962471" cy="63009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35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9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Key Vocabulary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351">
                <a:tc>
                  <a:txBody>
                    <a:bodyPr/>
                    <a:lstStyle/>
                    <a:p>
                      <a:pPr rtl="0" fontAlgn="base"/>
                      <a:r>
                        <a:rPr lang="en-GB" sz="1050" kern="1200" dirty="0">
                          <a:effectLst/>
                        </a:rPr>
                        <a:t>ancestor </a:t>
                      </a:r>
                      <a:endParaRPr lang="en-GB" sz="105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</a:rPr>
                        <a:t>a person who someone has descended from many generations ago. </a:t>
                      </a:r>
                      <a:endParaRPr lang="en-GB" sz="11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9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050" kern="1200" dirty="0">
                          <a:effectLst/>
                        </a:rPr>
                        <a:t>archaeologist </a:t>
                      </a:r>
                      <a:endParaRPr lang="en-GB" sz="105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 scientist who looks at man-made objects to find things about people in history.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civilisation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 group of people with their own languages and way of life.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excavate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to make a hole or hollow place in by digging.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90699"/>
                  </a:ext>
                </a:extLst>
              </a:tr>
              <a:tr h="696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exploration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search an unfamiliar area to learn about it.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Mayan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 large family of languages spoken in Central America and Mexico.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merchant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someone who trades goods.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mural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 painting that has been directly painted on a wall.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quetzal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 bird of the trogon family, which has brightly-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</a:rPr>
                        <a:t>coloured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 feathers.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relic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an object of historical interest that has survived for a long time.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</a:rPr>
                        <a:t>ritual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 religious or solemn ceremony. 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territory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an area of land that someone rules. 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69" marR="57469" marT="0" marB="0"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38834"/>
                  </a:ext>
                </a:extLst>
              </a:tr>
            </a:tbl>
          </a:graphicData>
        </a:graphic>
      </p:graphicFrame>
      <p:sp>
        <p:nvSpPr>
          <p:cNvPr id="15" name="Google Shape;93;p1">
            <a:extLst>
              <a:ext uri="{FF2B5EF4-FFF2-40B4-BE49-F238E27FC236}">
                <a16:creationId xmlns:a16="http://schemas.microsoft.com/office/drawing/2014/main" id="{F3074D07-FF4D-40F9-8917-AAA5FCE8837C}"/>
              </a:ext>
            </a:extLst>
          </p:cNvPr>
          <p:cNvSpPr/>
          <p:nvPr/>
        </p:nvSpPr>
        <p:spPr>
          <a:xfrm>
            <a:off x="136587" y="5240466"/>
            <a:ext cx="8784261" cy="365125"/>
          </a:xfrm>
          <a:prstGeom prst="flowChartProcess">
            <a:avLst/>
          </a:prstGeom>
          <a:solidFill>
            <a:srgbClr val="000000">
              <a:alpha val="50196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1000BC                                     500BC                                       500AD	                           1502AD</a:t>
            </a: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AAB4CC-53A6-4D6F-AE48-E1256A91A5A1}"/>
              </a:ext>
            </a:extLst>
          </p:cNvPr>
          <p:cNvSpPr txBox="1"/>
          <p:nvPr/>
        </p:nvSpPr>
        <p:spPr>
          <a:xfrm>
            <a:off x="228787" y="5842345"/>
            <a:ext cx="2022864" cy="549381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800BC – Village farming and trade becomes established throughout the Maya Region.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E19CD5-D53E-4186-AD30-9428560B7CAB}"/>
              </a:ext>
            </a:extLst>
          </p:cNvPr>
          <p:cNvSpPr txBox="1"/>
          <p:nvPr/>
        </p:nvSpPr>
        <p:spPr>
          <a:xfrm>
            <a:off x="2487531" y="5838003"/>
            <a:ext cx="1577774" cy="549381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400BC – Earliest solar calendars are carved in stone.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F25CC7-9C2B-43BC-B840-2D903A0F4B66}"/>
              </a:ext>
            </a:extLst>
          </p:cNvPr>
          <p:cNvSpPr txBox="1"/>
          <p:nvPr/>
        </p:nvSpPr>
        <p:spPr>
          <a:xfrm>
            <a:off x="2217009" y="4412231"/>
            <a:ext cx="1373353" cy="549381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700BC – Mayan writing is developed in Mesoamerica.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1B4C3A-52BB-4799-99BA-E99E74F283BB}"/>
              </a:ext>
            </a:extLst>
          </p:cNvPr>
          <p:cNvSpPr txBox="1"/>
          <p:nvPr/>
        </p:nvSpPr>
        <p:spPr>
          <a:xfrm>
            <a:off x="4301185" y="5838003"/>
            <a:ext cx="1278423" cy="397032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100BC – The first pyramids are built.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5768E-2192-430A-9CF7-B753D59160D1}"/>
              </a:ext>
            </a:extLst>
          </p:cNvPr>
          <p:cNvSpPr txBox="1"/>
          <p:nvPr/>
        </p:nvSpPr>
        <p:spPr>
          <a:xfrm>
            <a:off x="4569445" y="4412230"/>
            <a:ext cx="1417143" cy="549381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300BC – Nobles and Kings are made rulers.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1C25AF-B86A-4B75-8DE8-E3E5BF1DF1B0}"/>
              </a:ext>
            </a:extLst>
          </p:cNvPr>
          <p:cNvSpPr txBox="1"/>
          <p:nvPr/>
        </p:nvSpPr>
        <p:spPr>
          <a:xfrm>
            <a:off x="6826591" y="5842986"/>
            <a:ext cx="2022864" cy="397032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1502AD – First contact with Europeans made.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0B77EA-077F-4939-A30E-C1C1F9356777}"/>
              </a:ext>
            </a:extLst>
          </p:cNvPr>
          <p:cNvSpPr txBox="1"/>
          <p:nvPr/>
        </p:nvSpPr>
        <p:spPr>
          <a:xfrm>
            <a:off x="72452" y="4273042"/>
            <a:ext cx="2022864" cy="701731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1100BC – The first hunter gatherers settle along the Pacific Coast and then expand into central highlands.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71D08A-BCAE-476F-BA88-5D9C8C70F0BF}"/>
              </a:ext>
            </a:extLst>
          </p:cNvPr>
          <p:cNvCxnSpPr>
            <a:cxnSpLocks/>
          </p:cNvCxnSpPr>
          <p:nvPr/>
        </p:nvCxnSpPr>
        <p:spPr>
          <a:xfrm>
            <a:off x="228787" y="4995477"/>
            <a:ext cx="11565" cy="4036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16797B-806C-4D29-B6C3-0A491A8372DA}"/>
              </a:ext>
            </a:extLst>
          </p:cNvPr>
          <p:cNvCxnSpPr>
            <a:cxnSpLocks/>
          </p:cNvCxnSpPr>
          <p:nvPr/>
        </p:nvCxnSpPr>
        <p:spPr>
          <a:xfrm flipV="1">
            <a:off x="3904051" y="5423028"/>
            <a:ext cx="0" cy="41887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49D092-9A3B-49B9-B45E-D18952AB71B8}"/>
              </a:ext>
            </a:extLst>
          </p:cNvPr>
          <p:cNvSpPr txBox="1"/>
          <p:nvPr/>
        </p:nvSpPr>
        <p:spPr>
          <a:xfrm>
            <a:off x="6307430" y="4412230"/>
            <a:ext cx="2022864" cy="549381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683AD – </a:t>
            </a:r>
            <a:r>
              <a:rPr lang="en-US" sz="11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Pakal</a:t>
            </a: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the Great of </a:t>
            </a:r>
            <a:r>
              <a:rPr lang="en-US" sz="11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Planque</a:t>
            </a: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dies and is buried in the Temple of Inscriptions.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7C74D4-AF1B-4795-81F7-B1B4A34E2F73}"/>
              </a:ext>
            </a:extLst>
          </p:cNvPr>
          <p:cNvCxnSpPr>
            <a:cxnSpLocks/>
          </p:cNvCxnSpPr>
          <p:nvPr/>
        </p:nvCxnSpPr>
        <p:spPr>
          <a:xfrm flipV="1">
            <a:off x="1513649" y="5423028"/>
            <a:ext cx="0" cy="41887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1F4E70-FBD1-449D-9AAE-80133FBE4981}"/>
              </a:ext>
            </a:extLst>
          </p:cNvPr>
          <p:cNvCxnSpPr>
            <a:cxnSpLocks/>
          </p:cNvCxnSpPr>
          <p:nvPr/>
        </p:nvCxnSpPr>
        <p:spPr>
          <a:xfrm flipH="1" flipV="1">
            <a:off x="4736643" y="5423028"/>
            <a:ext cx="1980" cy="4117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9E99CB-905E-4797-A653-C799AE11BFD4}"/>
              </a:ext>
            </a:extLst>
          </p:cNvPr>
          <p:cNvCxnSpPr>
            <a:cxnSpLocks/>
          </p:cNvCxnSpPr>
          <p:nvPr/>
        </p:nvCxnSpPr>
        <p:spPr>
          <a:xfrm flipV="1">
            <a:off x="8409965" y="5495299"/>
            <a:ext cx="0" cy="3466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63B026-0947-4BC8-B909-43F2C422075E}"/>
              </a:ext>
            </a:extLst>
          </p:cNvPr>
          <p:cNvCxnSpPr>
            <a:cxnSpLocks/>
          </p:cNvCxnSpPr>
          <p:nvPr/>
        </p:nvCxnSpPr>
        <p:spPr>
          <a:xfrm>
            <a:off x="2366695" y="4974773"/>
            <a:ext cx="0" cy="44825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CDF8FE-B182-40AD-BF1C-A26F39607F24}"/>
              </a:ext>
            </a:extLst>
          </p:cNvPr>
          <p:cNvCxnSpPr>
            <a:cxnSpLocks/>
          </p:cNvCxnSpPr>
          <p:nvPr/>
        </p:nvCxnSpPr>
        <p:spPr>
          <a:xfrm>
            <a:off x="5277357" y="4974773"/>
            <a:ext cx="0" cy="44825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5F9899-1B09-49CA-BA26-22FD31F1C7B1}"/>
              </a:ext>
            </a:extLst>
          </p:cNvPr>
          <p:cNvCxnSpPr>
            <a:cxnSpLocks/>
          </p:cNvCxnSpPr>
          <p:nvPr/>
        </p:nvCxnSpPr>
        <p:spPr>
          <a:xfrm>
            <a:off x="6826591" y="4974773"/>
            <a:ext cx="4309" cy="4379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887ECB2-4BFB-4656-A047-1FE59C54C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554" y="282979"/>
            <a:ext cx="896746" cy="1280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458" y="282979"/>
            <a:ext cx="947189" cy="12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e60f4af-845d-463f-805b-a473dd3b8ccc" xsi:nil="true"/>
    <TaxCatchAll xmlns="98d1e275-d9e3-4934-9494-a1ab54993a3b" xsi:nil="true"/>
    <DateandTime xmlns="be60f4af-845d-463f-805b-a473dd3b8ccc" xsi:nil="true"/>
    <lcf76f155ced4ddcb4097134ff3c332f xmlns="be60f4af-845d-463f-805b-a473dd3b8ccc">
      <Terms xmlns="http://schemas.microsoft.com/office/infopath/2007/PartnerControls"/>
    </lcf76f155ced4ddcb4097134ff3c332f>
    <SharedWithUsers xmlns="98d1e275-d9e3-4934-9494-a1ab54993a3b">
      <UserInfo>
        <DisplayName/>
        <AccountId xsi:nil="true"/>
        <AccountType/>
      </UserInfo>
    </SharedWithUsers>
    <Time xmlns="be60f4af-845d-463f-805b-a473dd3b8c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52F3868158340A4A650579CC95F03" ma:contentTypeVersion="20" ma:contentTypeDescription="Create a new document." ma:contentTypeScope="" ma:versionID="0d642452e3d9a657700e5faa8d2409b2">
  <xsd:schema xmlns:xsd="http://www.w3.org/2001/XMLSchema" xmlns:xs="http://www.w3.org/2001/XMLSchema" xmlns:p="http://schemas.microsoft.com/office/2006/metadata/properties" xmlns:ns2="98d1e275-d9e3-4934-9494-a1ab54993a3b" xmlns:ns3="be60f4af-845d-463f-805b-a473dd3b8ccc" targetNamespace="http://schemas.microsoft.com/office/2006/metadata/properties" ma:root="true" ma:fieldsID="b54de75a75c24aeb001d2b9e4302b29d" ns2:_="" ns3:_="">
    <xsd:import namespace="98d1e275-d9e3-4934-9494-a1ab54993a3b"/>
    <xsd:import namespace="be60f4af-845d-463f-805b-a473dd3b8c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DateandTime" minOccurs="0"/>
                <xsd:element ref="ns3:lcf76f155ced4ddcb4097134ff3c332f" minOccurs="0"/>
                <xsd:element ref="ns2:TaxCatchAll" minOccurs="0"/>
                <xsd:element ref="ns3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1e275-d9e3-4934-9494-a1ab54993a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771fb10b-65fd-47b2-a26a-5224a0c5e7f0}" ma:internalName="TaxCatchAll" ma:showField="CatchAllData" ma:web="98d1e275-d9e3-4934-9494-a1ab54993a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0f4af-845d-463f-805b-a473dd3b8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andTime" ma:index="23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518c796-c98c-4afe-926f-9762e0cebf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" ma:index="27" nillable="true" ma:displayName="Time" ma:format="DateOnly" ma:internalName="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9B998-C0F0-415C-AF4D-F10DCCD30A2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e60f4af-845d-463f-805b-a473dd3b8ccc"/>
    <ds:schemaRef ds:uri="http://purl.org/dc/terms/"/>
    <ds:schemaRef ds:uri="http://schemas.openxmlformats.org/package/2006/metadata/core-properties"/>
    <ds:schemaRef ds:uri="98d1e275-d9e3-4934-9494-a1ab54993a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9A310-F0DB-41B2-AB2A-A807081DC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d1e275-d9e3-4934-9494-a1ab54993a3b"/>
    <ds:schemaRef ds:uri="be60f4af-845d-463f-805b-a473dd3b8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0</TotalTime>
  <Words>450</Words>
  <Application>Microsoft Office PowerPoint</Application>
  <PresentationFormat>Widescreen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2019-07-21T18:54:59Z</dcterms:created>
  <dcterms:modified xsi:type="dcterms:W3CDTF">2023-02-20T14:19:52Z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0x01010042752F3868158340A4A650579CC95F03</vt:lpwstr>
  </property>
  <property fmtid="{D5CDD505-2E9C-101B-9397-08002B2CF9AE}" pid="3" name="Order">
    <vt:r8>3353300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